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68" r:id="rId15"/>
    <p:sldId id="269" r:id="rId16"/>
    <p:sldId id="271" r:id="rId17"/>
    <p:sldId id="272" r:id="rId18"/>
    <p:sldId id="273" r:id="rId19"/>
    <p:sldId id="274" r:id="rId20"/>
    <p:sldId id="275" r:id="rId21"/>
    <p:sldId id="277" r:id="rId22"/>
    <p:sldId id="276" r:id="rId23"/>
    <p:sldId id="278" r:id="rId24"/>
    <p:sldId id="279" r:id="rId25"/>
    <p:sldId id="280" r:id="rId26"/>
    <p:sldId id="282" r:id="rId27"/>
    <p:sldId id="281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B97A3-5DDA-43D7-90E4-DDC8D2285F2C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4565-B584-432E-9460-E873F2EA78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B97A3-5DDA-43D7-90E4-DDC8D2285F2C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4565-B584-432E-9460-E873F2EA78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B97A3-5DDA-43D7-90E4-DDC8D2285F2C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4565-B584-432E-9460-E873F2EA78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B97A3-5DDA-43D7-90E4-DDC8D2285F2C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4565-B584-432E-9460-E873F2EA78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B97A3-5DDA-43D7-90E4-DDC8D2285F2C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4565-B584-432E-9460-E873F2EA78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B97A3-5DDA-43D7-90E4-DDC8D2285F2C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4565-B584-432E-9460-E873F2EA78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B97A3-5DDA-43D7-90E4-DDC8D2285F2C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4565-B584-432E-9460-E873F2EA78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B97A3-5DDA-43D7-90E4-DDC8D2285F2C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4565-B584-432E-9460-E873F2EA78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B97A3-5DDA-43D7-90E4-DDC8D2285F2C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4565-B584-432E-9460-E873F2EA78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B97A3-5DDA-43D7-90E4-DDC8D2285F2C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4565-B584-432E-9460-E873F2EA78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B97A3-5DDA-43D7-90E4-DDC8D2285F2C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4565-B584-432E-9460-E873F2EA78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B97A3-5DDA-43D7-90E4-DDC8D2285F2C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E4565-B584-432E-9460-E873F2EA78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zhaba.ru/storage-10667/images-9940/611dcc74104691ac1efbbcc31e54cdb3_99940.jpe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ЗАГАДКИ</a:t>
            </a:r>
            <a:endParaRPr lang="ru-RU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986614" cy="1752600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chemeClr val="tx1"/>
                </a:solidFill>
                <a:latin typeface="Georgia" pitchFamily="18" charset="0"/>
              </a:rPr>
              <a:t>По технологии</a:t>
            </a:r>
            <a:endParaRPr lang="ru-RU" sz="7200" dirty="0">
              <a:solidFill>
                <a:schemeClr val="tx1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zhaba.ru/storage-10667/images-9940/611dcc74104691ac1efbbcc31e54cdb3_99940.jpeg"/>
          <p:cNvPicPr/>
          <p:nvPr/>
        </p:nvPicPr>
        <p:blipFill>
          <a:blip r:embed="rId2">
            <a:lum bright="40000"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636"/>
            <a:ext cx="7772400" cy="1470025"/>
          </a:xfrm>
        </p:spPr>
        <p:txBody>
          <a:bodyPr/>
          <a:lstStyle/>
          <a:p>
            <a:r>
              <a:rPr lang="ru-RU" dirty="0"/>
              <a:t> (Долото)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14290"/>
            <a:ext cx="8572560" cy="4214842"/>
          </a:xfrm>
        </p:spPr>
        <p:txBody>
          <a:bodyPr>
            <a:normAutofit fontScale="85000" lnSpcReduction="10000"/>
          </a:bodyPr>
          <a:lstStyle/>
          <a:p>
            <a:r>
              <a:rPr lang="ru-RU" sz="6000" dirty="0">
                <a:solidFill>
                  <a:schemeClr val="tx1"/>
                </a:solidFill>
              </a:rPr>
              <a:t>Что за слово, угадай,</a:t>
            </a:r>
          </a:p>
          <a:p>
            <a:r>
              <a:rPr lang="ru-RU" sz="6000" dirty="0">
                <a:solidFill>
                  <a:schemeClr val="tx1"/>
                </a:solidFill>
              </a:rPr>
              <a:t> Части в нем — загадки:</a:t>
            </a:r>
          </a:p>
          <a:p>
            <a:r>
              <a:rPr lang="ru-RU" sz="6000" dirty="0">
                <a:solidFill>
                  <a:schemeClr val="tx1"/>
                </a:solidFill>
              </a:rPr>
              <a:t> Первая—нота,</a:t>
            </a:r>
          </a:p>
          <a:p>
            <a:r>
              <a:rPr lang="ru-RU" sz="6000" dirty="0">
                <a:solidFill>
                  <a:schemeClr val="tx1"/>
                </a:solidFill>
              </a:rPr>
              <a:t> Вторая-игра.</a:t>
            </a:r>
          </a:p>
          <a:p>
            <a:r>
              <a:rPr lang="ru-RU" sz="6000" dirty="0">
                <a:solidFill>
                  <a:schemeClr val="tx1"/>
                </a:solidFill>
              </a:rPr>
              <a:t> Целое встретится у столяра.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zhaba.ru/storage-10667/images-9940/611dcc74104691ac1efbbcc31e54cdb3_99940.jpeg"/>
          <p:cNvPicPr/>
          <p:nvPr/>
        </p:nvPicPr>
        <p:blipFill>
          <a:blip r:embed="rId2">
            <a:lum bright="40000"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636"/>
            <a:ext cx="7772400" cy="1470025"/>
          </a:xfrm>
        </p:spPr>
        <p:txBody>
          <a:bodyPr/>
          <a:lstStyle/>
          <a:p>
            <a:r>
              <a:rPr lang="ru-RU" dirty="0"/>
              <a:t>(Рубанок)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14290"/>
            <a:ext cx="8572560" cy="4214842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У конька у горбунка</a:t>
            </a:r>
          </a:p>
          <a:p>
            <a:r>
              <a:rPr lang="ru-RU" dirty="0">
                <a:solidFill>
                  <a:schemeClr val="tx1"/>
                </a:solidFill>
              </a:rPr>
              <a:t> Деревянные бока.</a:t>
            </a:r>
          </a:p>
          <a:p>
            <a:r>
              <a:rPr lang="ru-RU" dirty="0">
                <a:solidFill>
                  <a:schemeClr val="tx1"/>
                </a:solidFill>
              </a:rPr>
              <a:t> У него из-под копыт</a:t>
            </a:r>
          </a:p>
          <a:p>
            <a:r>
              <a:rPr lang="ru-RU" dirty="0">
                <a:solidFill>
                  <a:schemeClr val="tx1"/>
                </a:solidFill>
              </a:rPr>
              <a:t> Стружка белая бежит.</a:t>
            </a:r>
          </a:p>
          <a:p>
            <a:r>
              <a:rPr lang="ru-RU" dirty="0">
                <a:solidFill>
                  <a:schemeClr val="tx1"/>
                </a:solidFill>
              </a:rPr>
              <a:t> Деревянная речка,</a:t>
            </a:r>
          </a:p>
          <a:p>
            <a:r>
              <a:rPr lang="ru-RU" dirty="0">
                <a:solidFill>
                  <a:schemeClr val="tx1"/>
                </a:solidFill>
              </a:rPr>
              <a:t> Деревянный катерок,</a:t>
            </a:r>
          </a:p>
          <a:p>
            <a:r>
              <a:rPr lang="ru-RU" dirty="0">
                <a:solidFill>
                  <a:schemeClr val="tx1"/>
                </a:solidFill>
              </a:rPr>
              <a:t> А над катером вьется</a:t>
            </a:r>
          </a:p>
          <a:p>
            <a:r>
              <a:rPr lang="ru-RU" dirty="0">
                <a:solidFill>
                  <a:schemeClr val="tx1"/>
                </a:solidFill>
              </a:rPr>
              <a:t> Деревянный дымок.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zhaba.ru/storage-10667/images-9940/611dcc74104691ac1efbbcc31e54cdb3_99940.jpeg"/>
          <p:cNvPicPr/>
          <p:nvPr/>
        </p:nvPicPr>
        <p:blipFill>
          <a:blip r:embed="rId2">
            <a:lum bright="40000"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636"/>
            <a:ext cx="7772400" cy="1470025"/>
          </a:xfrm>
        </p:spPr>
        <p:txBody>
          <a:bodyPr/>
          <a:lstStyle/>
          <a:p>
            <a:r>
              <a:rPr lang="ru-RU" dirty="0"/>
              <a:t>(Молоток)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14290"/>
            <a:ext cx="8572560" cy="4214842"/>
          </a:xfrm>
        </p:spPr>
        <p:txBody>
          <a:bodyPr>
            <a:normAutofit/>
          </a:bodyPr>
          <a:lstStyle/>
          <a:p>
            <a:r>
              <a:rPr lang="ru-RU" sz="6600" dirty="0">
                <a:solidFill>
                  <a:schemeClr val="tx1"/>
                </a:solidFill>
              </a:rPr>
              <a:t>Сам худ, голова с пуд.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zhaba.ru/storage-10667/images-9940/611dcc74104691ac1efbbcc31e54cdb3_99940.jpeg"/>
          <p:cNvPicPr/>
          <p:nvPr/>
        </p:nvPicPr>
        <p:blipFill>
          <a:blip r:embed="rId2">
            <a:lum bright="40000"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636"/>
            <a:ext cx="7772400" cy="1470025"/>
          </a:xfrm>
        </p:spPr>
        <p:txBody>
          <a:bodyPr/>
          <a:lstStyle/>
          <a:p>
            <a:r>
              <a:rPr lang="ru-RU" dirty="0" smtClean="0"/>
              <a:t>(Тень)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14290"/>
            <a:ext cx="8572560" cy="4214842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tx1"/>
                </a:solidFill>
              </a:rPr>
              <a:t>У тебя есть, у меня есть, у дуба в поле, у рыбы в море.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zhaba.ru/storage-10667/images-9940/611dcc74104691ac1efbbcc31e54cdb3_99940.jpeg"/>
          <p:cNvPicPr/>
          <p:nvPr/>
        </p:nvPicPr>
        <p:blipFill>
          <a:blip r:embed="rId2">
            <a:lum bright="40000"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636"/>
            <a:ext cx="7772400" cy="1470025"/>
          </a:xfrm>
        </p:spPr>
        <p:txBody>
          <a:bodyPr/>
          <a:lstStyle/>
          <a:p>
            <a:r>
              <a:rPr lang="ru-RU" dirty="0"/>
              <a:t>  (Сверло)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14290"/>
            <a:ext cx="8572560" cy="4214842"/>
          </a:xfrm>
        </p:spPr>
        <p:txBody>
          <a:bodyPr>
            <a:normAutofit fontScale="70000" lnSpcReduction="20000"/>
          </a:bodyPr>
          <a:lstStyle/>
          <a:p>
            <a:r>
              <a:rPr lang="ru-RU" sz="6000" dirty="0">
                <a:solidFill>
                  <a:schemeClr val="tx1"/>
                </a:solidFill>
              </a:rPr>
              <a:t>Я любопытный инструмент:</a:t>
            </a:r>
          </a:p>
          <a:p>
            <a:r>
              <a:rPr lang="ru-RU" sz="6000" dirty="0">
                <a:solidFill>
                  <a:schemeClr val="tx1"/>
                </a:solidFill>
              </a:rPr>
              <a:t> узнаю все в один момент:</a:t>
            </a:r>
          </a:p>
          <a:p>
            <a:r>
              <a:rPr lang="ru-RU" sz="6000" dirty="0">
                <a:solidFill>
                  <a:schemeClr val="tx1"/>
                </a:solidFill>
              </a:rPr>
              <a:t> Везде сую свой нос витой,</a:t>
            </a:r>
          </a:p>
          <a:p>
            <a:r>
              <a:rPr lang="ru-RU" sz="6000" dirty="0">
                <a:solidFill>
                  <a:schemeClr val="tx1"/>
                </a:solidFill>
              </a:rPr>
              <a:t> Проткну дыру в стене,</a:t>
            </a:r>
          </a:p>
          <a:p>
            <a:r>
              <a:rPr lang="ru-RU" sz="6000" dirty="0">
                <a:solidFill>
                  <a:schemeClr val="tx1"/>
                </a:solidFill>
              </a:rPr>
              <a:t> Чтобы узнать, а что на той,</a:t>
            </a:r>
          </a:p>
          <a:p>
            <a:r>
              <a:rPr lang="ru-RU" sz="6000" dirty="0">
                <a:solidFill>
                  <a:schemeClr val="tx1"/>
                </a:solidFill>
              </a:rPr>
              <a:t> Обратной стороне!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zhaba.ru/storage-10667/images-9940/611dcc74104691ac1efbbcc31e54cdb3_99940.jpeg"/>
          <p:cNvPicPr/>
          <p:nvPr/>
        </p:nvPicPr>
        <p:blipFill>
          <a:blip r:embed="rId2">
            <a:lum bright="40000"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636"/>
            <a:ext cx="7772400" cy="1470025"/>
          </a:xfrm>
        </p:spPr>
        <p:txBody>
          <a:bodyPr/>
          <a:lstStyle/>
          <a:p>
            <a:r>
              <a:rPr lang="ru-RU" dirty="0"/>
              <a:t> (Молоток)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14290"/>
            <a:ext cx="8572560" cy="4214842"/>
          </a:xfrm>
        </p:spPr>
        <p:txBody>
          <a:bodyPr>
            <a:normAutofit fontScale="92500"/>
          </a:bodyPr>
          <a:lstStyle/>
          <a:p>
            <a:r>
              <a:rPr lang="ru-RU" sz="6000" dirty="0">
                <a:solidFill>
                  <a:schemeClr val="tx1"/>
                </a:solidFill>
              </a:rPr>
              <a:t>Самый бойкий я рабочий</a:t>
            </a:r>
          </a:p>
          <a:p>
            <a:r>
              <a:rPr lang="ru-RU" sz="6000" dirty="0">
                <a:solidFill>
                  <a:schemeClr val="tx1"/>
                </a:solidFill>
              </a:rPr>
              <a:t> В мастерской.</a:t>
            </a:r>
          </a:p>
          <a:p>
            <a:r>
              <a:rPr lang="ru-RU" sz="6000" dirty="0">
                <a:solidFill>
                  <a:schemeClr val="tx1"/>
                </a:solidFill>
              </a:rPr>
              <a:t> Колочу я, что есть мочи —</a:t>
            </a:r>
          </a:p>
          <a:p>
            <a:r>
              <a:rPr lang="ru-RU" sz="6000" dirty="0">
                <a:solidFill>
                  <a:schemeClr val="tx1"/>
                </a:solidFill>
              </a:rPr>
              <a:t> День-деньской.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zhaba.ru/storage-10667/images-9940/611dcc74104691ac1efbbcc31e54cdb3_99940.jpeg"/>
          <p:cNvPicPr/>
          <p:nvPr/>
        </p:nvPicPr>
        <p:blipFill>
          <a:blip r:embed="rId2">
            <a:lum bright="40000"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636"/>
            <a:ext cx="7772400" cy="1470025"/>
          </a:xfrm>
        </p:spPr>
        <p:txBody>
          <a:bodyPr/>
          <a:lstStyle/>
          <a:p>
            <a:r>
              <a:rPr lang="ru-RU" dirty="0"/>
              <a:t>(Шуруп и отвертка)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14290"/>
            <a:ext cx="8572560" cy="4214842"/>
          </a:xfrm>
        </p:spPr>
        <p:txBody>
          <a:bodyPr>
            <a:normAutofit/>
          </a:bodyPr>
          <a:lstStyle/>
          <a:p>
            <a:r>
              <a:rPr lang="ru-RU" sz="6000" dirty="0">
                <a:solidFill>
                  <a:schemeClr val="tx1"/>
                </a:solidFill>
              </a:rPr>
              <a:t>Она с винтом Пустилась в пляс, —</a:t>
            </a:r>
          </a:p>
          <a:p>
            <a:r>
              <a:rPr lang="ru-RU" sz="6000" dirty="0">
                <a:solidFill>
                  <a:schemeClr val="tx1"/>
                </a:solidFill>
              </a:rPr>
              <a:t> А он, кружась, В доске увяз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zhaba.ru/storage-10667/images-9940/611dcc74104691ac1efbbcc31e54cdb3_99940.jpeg"/>
          <p:cNvPicPr/>
          <p:nvPr/>
        </p:nvPicPr>
        <p:blipFill>
          <a:blip r:embed="rId2">
            <a:lum bright="40000"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636"/>
            <a:ext cx="7772400" cy="1470025"/>
          </a:xfrm>
        </p:spPr>
        <p:txBody>
          <a:bodyPr/>
          <a:lstStyle/>
          <a:p>
            <a:r>
              <a:rPr lang="ru-RU" dirty="0"/>
              <a:t>(Клещи)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14290"/>
            <a:ext cx="8572560" cy="4214842"/>
          </a:xfrm>
        </p:spPr>
        <p:txBody>
          <a:bodyPr>
            <a:normAutofit fontScale="85000" lnSpcReduction="10000"/>
          </a:bodyPr>
          <a:lstStyle/>
          <a:p>
            <a:r>
              <a:rPr lang="ru-RU" sz="6000" dirty="0">
                <a:solidFill>
                  <a:schemeClr val="tx1"/>
                </a:solidFill>
              </a:rPr>
              <a:t>Сожмем мы гвоздь клешней своей:</a:t>
            </a:r>
          </a:p>
          <a:p>
            <a:r>
              <a:rPr lang="ru-RU" sz="6000" dirty="0">
                <a:solidFill>
                  <a:schemeClr val="tx1"/>
                </a:solidFill>
              </a:rPr>
              <a:t> </a:t>
            </a:r>
            <a:r>
              <a:rPr lang="ru-RU" sz="6000" dirty="0" err="1">
                <a:solidFill>
                  <a:schemeClr val="tx1"/>
                </a:solidFill>
              </a:rPr>
              <a:t>Р-раз</a:t>
            </a:r>
            <a:r>
              <a:rPr lang="ru-RU" sz="6000" dirty="0">
                <a:solidFill>
                  <a:schemeClr val="tx1"/>
                </a:solidFill>
              </a:rPr>
              <a:t>, — и никаких гвоздей!</a:t>
            </a:r>
          </a:p>
          <a:p>
            <a:r>
              <a:rPr lang="ru-RU" sz="6000" dirty="0">
                <a:solidFill>
                  <a:schemeClr val="tx1"/>
                </a:solidFill>
              </a:rPr>
              <a:t> Цепкий рак на тех сердит,</a:t>
            </a:r>
          </a:p>
          <a:p>
            <a:r>
              <a:rPr lang="ru-RU" sz="6000" dirty="0">
                <a:solidFill>
                  <a:schemeClr val="tx1"/>
                </a:solidFill>
              </a:rPr>
              <a:t> Кто зазря в доске сидит.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zhaba.ru/storage-10667/images-9940/611dcc74104691ac1efbbcc31e54cdb3_99940.jpeg"/>
          <p:cNvPicPr/>
          <p:nvPr/>
        </p:nvPicPr>
        <p:blipFill>
          <a:blip r:embed="rId2">
            <a:lum bright="40000"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636"/>
            <a:ext cx="7772400" cy="1470025"/>
          </a:xfrm>
        </p:spPr>
        <p:txBody>
          <a:bodyPr/>
          <a:lstStyle/>
          <a:p>
            <a:r>
              <a:rPr lang="ru-RU" dirty="0"/>
              <a:t>  (Нитка и иголка)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14290"/>
            <a:ext cx="8572560" cy="4214842"/>
          </a:xfrm>
        </p:spPr>
        <p:txBody>
          <a:bodyPr>
            <a:normAutofit/>
          </a:bodyPr>
          <a:lstStyle/>
          <a:p>
            <a:r>
              <a:rPr lang="ru-RU" sz="6000" dirty="0">
                <a:solidFill>
                  <a:schemeClr val="tx1"/>
                </a:solidFill>
              </a:rPr>
              <a:t>Птичка-невеличка,</a:t>
            </a:r>
          </a:p>
          <a:p>
            <a:r>
              <a:rPr lang="ru-RU" sz="6000" dirty="0">
                <a:solidFill>
                  <a:schemeClr val="tx1"/>
                </a:solidFill>
              </a:rPr>
              <a:t> Носик стальной,</a:t>
            </a:r>
          </a:p>
          <a:p>
            <a:r>
              <a:rPr lang="ru-RU" sz="6000" dirty="0">
                <a:solidFill>
                  <a:schemeClr val="tx1"/>
                </a:solidFill>
              </a:rPr>
              <a:t> Хвостик льняной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zhaba.ru/storage-10667/images-9940/611dcc74104691ac1efbbcc31e54cdb3_99940.jpeg"/>
          <p:cNvPicPr/>
          <p:nvPr/>
        </p:nvPicPr>
        <p:blipFill>
          <a:blip r:embed="rId2">
            <a:lum bright="40000"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636"/>
            <a:ext cx="7772400" cy="1470025"/>
          </a:xfrm>
        </p:spPr>
        <p:txBody>
          <a:bodyPr/>
          <a:lstStyle/>
          <a:p>
            <a:r>
              <a:rPr lang="ru-RU" dirty="0"/>
              <a:t> (Тиски)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14290"/>
            <a:ext cx="8572560" cy="4214842"/>
          </a:xfrm>
        </p:spPr>
        <p:txBody>
          <a:bodyPr>
            <a:normAutofit/>
          </a:bodyPr>
          <a:lstStyle/>
          <a:p>
            <a:r>
              <a:rPr lang="ru-RU" sz="6000" dirty="0">
                <a:solidFill>
                  <a:schemeClr val="tx1"/>
                </a:solidFill>
              </a:rPr>
              <a:t>У них тяжелый труд —</a:t>
            </a:r>
          </a:p>
          <a:p>
            <a:r>
              <a:rPr lang="ru-RU" sz="6000" dirty="0">
                <a:solidFill>
                  <a:schemeClr val="tx1"/>
                </a:solidFill>
              </a:rPr>
              <a:t> Все время что-то жмут.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zhaba.ru/storage-10667/images-9940/611dcc74104691ac1efbbcc31e54cdb3_99940.jpeg"/>
          <p:cNvPicPr/>
          <p:nvPr/>
        </p:nvPicPr>
        <p:blipFill>
          <a:blip r:embed="rId2">
            <a:lum bright="40000"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636"/>
            <a:ext cx="7772400" cy="1470025"/>
          </a:xfrm>
        </p:spPr>
        <p:txBody>
          <a:bodyPr/>
          <a:lstStyle/>
          <a:p>
            <a:r>
              <a:rPr lang="ru-RU" dirty="0"/>
              <a:t> (Пила)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14290"/>
            <a:ext cx="8572560" cy="4214842"/>
          </a:xfrm>
        </p:spPr>
        <p:txBody>
          <a:bodyPr>
            <a:normAutofit/>
          </a:bodyPr>
          <a:lstStyle/>
          <a:p>
            <a:r>
              <a:rPr lang="ru-RU" sz="6000" dirty="0">
                <a:solidFill>
                  <a:schemeClr val="tx1"/>
                </a:solidFill>
              </a:rPr>
              <a:t>Все пробует на зуб:</a:t>
            </a:r>
          </a:p>
          <a:p>
            <a:r>
              <a:rPr lang="ru-RU" sz="6000" dirty="0">
                <a:solidFill>
                  <a:schemeClr val="tx1"/>
                </a:solidFill>
              </a:rPr>
              <a:t> И сосну, и клен, и дуб.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zhaba.ru/storage-10667/images-9940/611dcc74104691ac1efbbcc31e54cdb3_99940.jpeg"/>
          <p:cNvPicPr/>
          <p:nvPr/>
        </p:nvPicPr>
        <p:blipFill>
          <a:blip r:embed="rId2">
            <a:lum bright="40000"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636"/>
            <a:ext cx="7772400" cy="1470025"/>
          </a:xfrm>
        </p:spPr>
        <p:txBody>
          <a:bodyPr/>
          <a:lstStyle/>
          <a:p>
            <a:r>
              <a:rPr lang="ru-RU" dirty="0"/>
              <a:t> (Точило)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14290"/>
            <a:ext cx="8572560" cy="4214842"/>
          </a:xfrm>
        </p:spPr>
        <p:txBody>
          <a:bodyPr>
            <a:normAutofit fontScale="85000" lnSpcReduction="10000"/>
          </a:bodyPr>
          <a:lstStyle/>
          <a:p>
            <a:r>
              <a:rPr lang="ru-RU" sz="6000" dirty="0">
                <a:solidFill>
                  <a:schemeClr val="tx1"/>
                </a:solidFill>
              </a:rPr>
              <a:t>Этот каменный круг —</a:t>
            </a:r>
          </a:p>
          <a:p>
            <a:r>
              <a:rPr lang="ru-RU" sz="6000" dirty="0">
                <a:solidFill>
                  <a:schemeClr val="tx1"/>
                </a:solidFill>
              </a:rPr>
              <a:t> Инструментам лучший друг:</a:t>
            </a:r>
          </a:p>
          <a:p>
            <a:r>
              <a:rPr lang="ru-RU" sz="6000" dirty="0">
                <a:solidFill>
                  <a:schemeClr val="tx1"/>
                </a:solidFill>
              </a:rPr>
              <a:t> Взвихрит искры над собою,</a:t>
            </a:r>
          </a:p>
          <a:p>
            <a:r>
              <a:rPr lang="ru-RU" sz="6000" dirty="0">
                <a:solidFill>
                  <a:schemeClr val="tx1"/>
                </a:solidFill>
              </a:rPr>
              <a:t> Острым сделает тупое.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zhaba.ru/storage-10667/images-9940/611dcc74104691ac1efbbcc31e54cdb3_99940.jpeg"/>
          <p:cNvPicPr/>
          <p:nvPr/>
        </p:nvPicPr>
        <p:blipFill>
          <a:blip r:embed="rId2">
            <a:lum bright="40000"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636"/>
            <a:ext cx="7772400" cy="1470025"/>
          </a:xfrm>
        </p:spPr>
        <p:txBody>
          <a:bodyPr/>
          <a:lstStyle/>
          <a:p>
            <a:r>
              <a:rPr lang="ru-RU" dirty="0"/>
              <a:t>(Лопатой)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14290"/>
            <a:ext cx="8572560" cy="4214842"/>
          </a:xfrm>
        </p:spPr>
        <p:txBody>
          <a:bodyPr>
            <a:normAutofit fontScale="92500"/>
          </a:bodyPr>
          <a:lstStyle/>
          <a:p>
            <a:r>
              <a:rPr lang="ru-RU" sz="6000" dirty="0">
                <a:solidFill>
                  <a:schemeClr val="tx1"/>
                </a:solidFill>
              </a:rPr>
              <a:t>Тихо, тихо снег идет,</a:t>
            </a:r>
          </a:p>
          <a:p>
            <a:r>
              <a:rPr lang="ru-RU" sz="6000" dirty="0">
                <a:solidFill>
                  <a:schemeClr val="tx1"/>
                </a:solidFill>
              </a:rPr>
              <a:t> Белый снег, мохнатый.</a:t>
            </a:r>
          </a:p>
          <a:p>
            <a:r>
              <a:rPr lang="ru-RU" sz="6000" dirty="0">
                <a:solidFill>
                  <a:schemeClr val="tx1"/>
                </a:solidFill>
              </a:rPr>
              <a:t> Мы расчистим снег и лед</a:t>
            </a:r>
          </a:p>
          <a:p>
            <a:r>
              <a:rPr lang="ru-RU" sz="6000" dirty="0">
                <a:solidFill>
                  <a:schemeClr val="tx1"/>
                </a:solidFill>
              </a:rPr>
              <a:t> Во дворе…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zhaba.ru/storage-10667/images-9940/611dcc74104691ac1efbbcc31e54cdb3_99940.jpeg"/>
          <p:cNvPicPr/>
          <p:nvPr/>
        </p:nvPicPr>
        <p:blipFill>
          <a:blip r:embed="rId2">
            <a:lum bright="40000"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636"/>
            <a:ext cx="7772400" cy="1470025"/>
          </a:xfrm>
        </p:spPr>
        <p:txBody>
          <a:bodyPr/>
          <a:lstStyle/>
          <a:p>
            <a:r>
              <a:rPr lang="ru-RU" dirty="0"/>
              <a:t> (Пружина)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14290"/>
            <a:ext cx="8572560" cy="4214842"/>
          </a:xfrm>
        </p:spPr>
        <p:txBody>
          <a:bodyPr>
            <a:normAutofit/>
          </a:bodyPr>
          <a:lstStyle/>
          <a:p>
            <a:r>
              <a:rPr lang="ru-RU" sz="6000" dirty="0">
                <a:solidFill>
                  <a:schemeClr val="tx1"/>
                </a:solidFill>
              </a:rPr>
              <a:t>Коль сожмешь ее сильней, —</a:t>
            </a:r>
          </a:p>
          <a:p>
            <a:r>
              <a:rPr lang="ru-RU" sz="6000" dirty="0">
                <a:solidFill>
                  <a:schemeClr val="tx1"/>
                </a:solidFill>
              </a:rPr>
              <a:t> Больше будет силы в ней.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zhaba.ru/storage-10667/images-9940/611dcc74104691ac1efbbcc31e54cdb3_99940.jpeg"/>
          <p:cNvPicPr/>
          <p:nvPr/>
        </p:nvPicPr>
        <p:blipFill>
          <a:blip r:embed="rId2">
            <a:lum bright="40000"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636"/>
            <a:ext cx="7772400" cy="1470025"/>
          </a:xfrm>
        </p:spPr>
        <p:txBody>
          <a:bodyPr/>
          <a:lstStyle/>
          <a:p>
            <a:r>
              <a:rPr lang="ru-RU" dirty="0"/>
              <a:t>(Клей)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14290"/>
            <a:ext cx="8572560" cy="4214842"/>
          </a:xfrm>
        </p:spPr>
        <p:txBody>
          <a:bodyPr>
            <a:normAutofit fontScale="70000" lnSpcReduction="20000"/>
          </a:bodyPr>
          <a:lstStyle/>
          <a:p>
            <a:r>
              <a:rPr lang="ru-RU" sz="6000" dirty="0">
                <a:solidFill>
                  <a:schemeClr val="tx1"/>
                </a:solidFill>
              </a:rPr>
              <a:t>Я — молодец,</a:t>
            </a:r>
          </a:p>
          <a:p>
            <a:r>
              <a:rPr lang="ru-RU" sz="6000" dirty="0">
                <a:solidFill>
                  <a:schemeClr val="tx1"/>
                </a:solidFill>
              </a:rPr>
              <a:t> Я так хорош,</a:t>
            </a:r>
          </a:p>
          <a:p>
            <a:r>
              <a:rPr lang="ru-RU" sz="6000" dirty="0">
                <a:solidFill>
                  <a:schemeClr val="tx1"/>
                </a:solidFill>
              </a:rPr>
              <a:t> Лучше меня ты не найдешь!</a:t>
            </a:r>
          </a:p>
          <a:p>
            <a:r>
              <a:rPr lang="ru-RU" sz="6000" dirty="0">
                <a:solidFill>
                  <a:schemeClr val="tx1"/>
                </a:solidFill>
              </a:rPr>
              <a:t> Так сдружу я деревяшки:</a:t>
            </a:r>
          </a:p>
          <a:p>
            <a:r>
              <a:rPr lang="ru-RU" sz="6000" dirty="0">
                <a:solidFill>
                  <a:schemeClr val="tx1"/>
                </a:solidFill>
              </a:rPr>
              <a:t> Планки, рейки, колобашки,</a:t>
            </a:r>
          </a:p>
          <a:p>
            <a:r>
              <a:rPr lang="ru-RU" sz="6000" dirty="0">
                <a:solidFill>
                  <a:schemeClr val="tx1"/>
                </a:solidFill>
              </a:rPr>
              <a:t> Что водой не разольешь!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zhaba.ru/storage-10667/images-9940/611dcc74104691ac1efbbcc31e54cdb3_99940.jpeg"/>
          <p:cNvPicPr/>
          <p:nvPr/>
        </p:nvPicPr>
        <p:blipFill>
          <a:blip r:embed="rId2">
            <a:lum bright="40000"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636"/>
            <a:ext cx="7772400" cy="1470025"/>
          </a:xfrm>
        </p:spPr>
        <p:txBody>
          <a:bodyPr/>
          <a:lstStyle/>
          <a:p>
            <a:r>
              <a:rPr lang="ru-RU" dirty="0"/>
              <a:t> (Терка)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14290"/>
            <a:ext cx="8572560" cy="4214842"/>
          </a:xfrm>
        </p:spPr>
        <p:txBody>
          <a:bodyPr>
            <a:normAutofit lnSpcReduction="10000"/>
          </a:bodyPr>
          <a:lstStyle/>
          <a:p>
            <a:r>
              <a:rPr lang="ru-RU" sz="6000" dirty="0">
                <a:solidFill>
                  <a:schemeClr val="tx1"/>
                </a:solidFill>
              </a:rPr>
              <a:t>Жесткая, </a:t>
            </a:r>
            <a:r>
              <a:rPr lang="ru-RU" sz="6000" dirty="0" err="1">
                <a:solidFill>
                  <a:schemeClr val="tx1"/>
                </a:solidFill>
              </a:rPr>
              <a:t>грызучая</a:t>
            </a:r>
            <a:r>
              <a:rPr lang="ru-RU" sz="6000" dirty="0">
                <a:solidFill>
                  <a:schemeClr val="tx1"/>
                </a:solidFill>
              </a:rPr>
              <a:t>,</a:t>
            </a:r>
          </a:p>
          <a:p>
            <a:r>
              <a:rPr lang="ru-RU" sz="6000" dirty="0">
                <a:solidFill>
                  <a:schemeClr val="tx1"/>
                </a:solidFill>
              </a:rPr>
              <a:t> Дырявая, колючая:</a:t>
            </a:r>
          </a:p>
          <a:p>
            <a:r>
              <a:rPr lang="ru-RU" sz="6000" dirty="0">
                <a:solidFill>
                  <a:schemeClr val="tx1"/>
                </a:solidFill>
              </a:rPr>
              <a:t> Что на спину ей положат,</a:t>
            </a:r>
          </a:p>
          <a:p>
            <a:r>
              <a:rPr lang="ru-RU" sz="6000" dirty="0">
                <a:solidFill>
                  <a:schemeClr val="tx1"/>
                </a:solidFill>
              </a:rPr>
              <a:t> Все она тотчас изгложет.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zhaba.ru/storage-10667/images-9940/611dcc74104691ac1efbbcc31e54cdb3_99940.jpeg"/>
          <p:cNvPicPr/>
          <p:nvPr/>
        </p:nvPicPr>
        <p:blipFill>
          <a:blip r:embed="rId2">
            <a:lum bright="40000"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636"/>
            <a:ext cx="7772400" cy="1470025"/>
          </a:xfrm>
        </p:spPr>
        <p:txBody>
          <a:bodyPr/>
          <a:lstStyle/>
          <a:p>
            <a:r>
              <a:rPr lang="ru-RU" dirty="0"/>
              <a:t>  (Складной нож)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14290"/>
            <a:ext cx="8572560" cy="4214842"/>
          </a:xfrm>
        </p:spPr>
        <p:txBody>
          <a:bodyPr>
            <a:normAutofit fontScale="85000" lnSpcReduction="10000"/>
          </a:bodyPr>
          <a:lstStyle/>
          <a:p>
            <a:r>
              <a:rPr lang="ru-RU" sz="6000" dirty="0">
                <a:solidFill>
                  <a:schemeClr val="tx1"/>
                </a:solidFill>
              </a:rPr>
              <a:t>Если согнут пополам —</a:t>
            </a:r>
          </a:p>
          <a:p>
            <a:r>
              <a:rPr lang="ru-RU" sz="6000" dirty="0">
                <a:solidFill>
                  <a:schemeClr val="tx1"/>
                </a:solidFill>
              </a:rPr>
              <a:t> Непригоден он к делам,</a:t>
            </a:r>
          </a:p>
          <a:p>
            <a:r>
              <a:rPr lang="ru-RU" sz="6000" dirty="0">
                <a:solidFill>
                  <a:schemeClr val="tx1"/>
                </a:solidFill>
              </a:rPr>
              <a:t> А лишь только распрямится,</a:t>
            </a:r>
          </a:p>
          <a:p>
            <a:r>
              <a:rPr lang="ru-RU" sz="6000" dirty="0">
                <a:solidFill>
                  <a:schemeClr val="tx1"/>
                </a:solidFill>
              </a:rPr>
              <a:t> Для работы пригодится.</a:t>
            </a:r>
          </a:p>
          <a:p>
            <a:r>
              <a:rPr lang="ru-RU" sz="6000" dirty="0" smtClean="0">
                <a:solidFill>
                  <a:schemeClr val="tx1"/>
                </a:solidFill>
              </a:rPr>
              <a:t>.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zhaba.ru/storage-10667/images-9940/611dcc74104691ac1efbbcc31e54cdb3_99940.jpeg"/>
          <p:cNvPicPr/>
          <p:nvPr/>
        </p:nvPicPr>
        <p:blipFill>
          <a:blip r:embed="rId2">
            <a:lum bright="40000"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636"/>
            <a:ext cx="7772400" cy="1470025"/>
          </a:xfrm>
        </p:spPr>
        <p:txBody>
          <a:bodyPr/>
          <a:lstStyle/>
          <a:p>
            <a:r>
              <a:rPr lang="ru-RU" dirty="0"/>
              <a:t>(Топор)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14290"/>
            <a:ext cx="8572560" cy="4214842"/>
          </a:xfrm>
        </p:spPr>
        <p:txBody>
          <a:bodyPr>
            <a:normAutofit fontScale="70000" lnSpcReduction="20000"/>
          </a:bodyPr>
          <a:lstStyle/>
          <a:p>
            <a:r>
              <a:rPr lang="ru-RU" sz="6000" dirty="0">
                <a:solidFill>
                  <a:schemeClr val="tx1"/>
                </a:solidFill>
              </a:rPr>
              <a:t>Замечательный дружище,</a:t>
            </a:r>
          </a:p>
          <a:p>
            <a:r>
              <a:rPr lang="ru-RU" sz="6000" dirty="0">
                <a:solidFill>
                  <a:schemeClr val="tx1"/>
                </a:solidFill>
              </a:rPr>
              <a:t> Деревянная ручища</a:t>
            </a:r>
          </a:p>
          <a:p>
            <a:r>
              <a:rPr lang="ru-RU" sz="6000" dirty="0">
                <a:solidFill>
                  <a:schemeClr val="tx1"/>
                </a:solidFill>
              </a:rPr>
              <a:t> Да железный обушок,</a:t>
            </a:r>
          </a:p>
          <a:p>
            <a:r>
              <a:rPr lang="ru-RU" sz="6000" dirty="0">
                <a:solidFill>
                  <a:schemeClr val="tx1"/>
                </a:solidFill>
              </a:rPr>
              <a:t> Закаленный гребешок.</a:t>
            </a:r>
          </a:p>
          <a:p>
            <a:r>
              <a:rPr lang="ru-RU" sz="6000" dirty="0">
                <a:solidFill>
                  <a:schemeClr val="tx1"/>
                </a:solidFill>
              </a:rPr>
              <a:t> Он у плотника в почете —</a:t>
            </a:r>
          </a:p>
          <a:p>
            <a:r>
              <a:rPr lang="ru-RU" sz="6000" dirty="0">
                <a:solidFill>
                  <a:schemeClr val="tx1"/>
                </a:solidFill>
              </a:rPr>
              <a:t> Каждый день с ним на работе</a:t>
            </a:r>
            <a:r>
              <a:rPr lang="ru-RU" sz="60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zhaba.ru/storage-10667/images-9940/611dcc74104691ac1efbbcc31e54cdb3_99940.jpeg"/>
          <p:cNvPicPr/>
          <p:nvPr/>
        </p:nvPicPr>
        <p:blipFill>
          <a:blip r:embed="rId2">
            <a:lum bright="40000"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636"/>
            <a:ext cx="7772400" cy="1470025"/>
          </a:xfrm>
        </p:spPr>
        <p:txBody>
          <a:bodyPr/>
          <a:lstStyle/>
          <a:p>
            <a:r>
              <a:rPr lang="ru-RU"/>
              <a:t>(Грабли)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14290"/>
            <a:ext cx="8572560" cy="4214842"/>
          </a:xfrm>
        </p:spPr>
        <p:txBody>
          <a:bodyPr>
            <a:normAutofit/>
          </a:bodyPr>
          <a:lstStyle/>
          <a:p>
            <a:r>
              <a:rPr lang="ru-RU" sz="6000" dirty="0">
                <a:solidFill>
                  <a:schemeClr val="tx1"/>
                </a:solidFill>
              </a:rPr>
              <a:t>Зубы имеют, А зубной боли не знают.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zhaba.ru/storage-10667/images-9940/611dcc74104691ac1efbbcc31e54cdb3_99940.jpeg"/>
          <p:cNvPicPr/>
          <p:nvPr/>
        </p:nvPicPr>
        <p:blipFill>
          <a:blip r:embed="rId2">
            <a:lum bright="40000"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636"/>
            <a:ext cx="7772400" cy="1470025"/>
          </a:xfrm>
        </p:spPr>
        <p:txBody>
          <a:bodyPr/>
          <a:lstStyle/>
          <a:p>
            <a:r>
              <a:rPr lang="ru-RU" dirty="0" smtClean="0"/>
              <a:t>Стрелки часов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14290"/>
            <a:ext cx="8572560" cy="4214842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tx1"/>
                </a:solidFill>
              </a:rPr>
              <a:t>Первая ходит, </a:t>
            </a:r>
            <a:br>
              <a:rPr lang="ru-RU" sz="6000" dirty="0" smtClean="0">
                <a:solidFill>
                  <a:schemeClr val="tx1"/>
                </a:solidFill>
              </a:rPr>
            </a:br>
            <a:r>
              <a:rPr lang="ru-RU" sz="6000" dirty="0" smtClean="0">
                <a:solidFill>
                  <a:schemeClr val="tx1"/>
                </a:solidFill>
              </a:rPr>
              <a:t>Вторая бродит, </a:t>
            </a:r>
            <a:br>
              <a:rPr lang="ru-RU" sz="6000" dirty="0" smtClean="0">
                <a:solidFill>
                  <a:schemeClr val="tx1"/>
                </a:solidFill>
              </a:rPr>
            </a:br>
            <a:r>
              <a:rPr lang="ru-RU" sz="6000" dirty="0" smtClean="0">
                <a:solidFill>
                  <a:schemeClr val="tx1"/>
                </a:solidFill>
              </a:rPr>
              <a:t>Третья носится.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zhaba.ru/storage-10667/images-9940/611dcc74104691ac1efbbcc31e54cdb3_99940.jpeg"/>
          <p:cNvPicPr/>
          <p:nvPr/>
        </p:nvPicPr>
        <p:blipFill>
          <a:blip r:embed="rId2">
            <a:lum bright="40000"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636"/>
            <a:ext cx="7772400" cy="1470025"/>
          </a:xfrm>
        </p:spPr>
        <p:txBody>
          <a:bodyPr/>
          <a:lstStyle/>
          <a:p>
            <a:r>
              <a:rPr lang="ru-RU" dirty="0" smtClean="0"/>
              <a:t>Транспорт 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14290"/>
            <a:ext cx="8572560" cy="4214842"/>
          </a:xfrm>
        </p:spPr>
        <p:txBody>
          <a:bodyPr>
            <a:normAutofit fontScale="92500" lnSpcReduction="10000"/>
          </a:bodyPr>
          <a:lstStyle/>
          <a:p>
            <a:r>
              <a:rPr lang="ru-RU" sz="6000" dirty="0" smtClean="0">
                <a:solidFill>
                  <a:schemeClr val="tx1"/>
                </a:solidFill>
              </a:rPr>
              <a:t>Есть и водный, и воздушный,</a:t>
            </a:r>
            <a:br>
              <a:rPr lang="ru-RU" sz="6000" dirty="0" smtClean="0">
                <a:solidFill>
                  <a:schemeClr val="tx1"/>
                </a:solidFill>
              </a:rPr>
            </a:br>
            <a:r>
              <a:rPr lang="ru-RU" sz="6000" dirty="0" smtClean="0">
                <a:solidFill>
                  <a:schemeClr val="tx1"/>
                </a:solidFill>
              </a:rPr>
              <a:t>Тот, что движется по суше,</a:t>
            </a:r>
            <a:br>
              <a:rPr lang="ru-RU" sz="6000" dirty="0" smtClean="0">
                <a:solidFill>
                  <a:schemeClr val="tx1"/>
                </a:solidFill>
              </a:rPr>
            </a:br>
            <a:r>
              <a:rPr lang="ru-RU" sz="6000" dirty="0" smtClean="0">
                <a:solidFill>
                  <a:schemeClr val="tx1"/>
                </a:solidFill>
              </a:rPr>
              <a:t>Грузы возит и людей.</a:t>
            </a:r>
            <a:br>
              <a:rPr lang="ru-RU" sz="6000" dirty="0" smtClean="0">
                <a:solidFill>
                  <a:schemeClr val="tx1"/>
                </a:solidFill>
              </a:rPr>
            </a:br>
            <a:r>
              <a:rPr lang="ru-RU" sz="6000" dirty="0" smtClean="0">
                <a:solidFill>
                  <a:schemeClr val="tx1"/>
                </a:solidFill>
              </a:rPr>
              <a:t>Что это? Скажи скорей!</a:t>
            </a:r>
            <a:r>
              <a:rPr lang="ru-RU" sz="6000" dirty="0" smtClean="0"/>
              <a:t> 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zhaba.ru/storage-10667/images-9940/611dcc74104691ac1efbbcc31e54cdb3_99940.jpeg"/>
          <p:cNvPicPr/>
          <p:nvPr/>
        </p:nvPicPr>
        <p:blipFill>
          <a:blip r:embed="rId2">
            <a:lum bright="40000"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636"/>
            <a:ext cx="7772400" cy="1470025"/>
          </a:xfrm>
        </p:spPr>
        <p:txBody>
          <a:bodyPr/>
          <a:lstStyle/>
          <a:p>
            <a:r>
              <a:rPr lang="ru-RU" dirty="0"/>
              <a:t> (Ножницы)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14290"/>
            <a:ext cx="8572560" cy="4214842"/>
          </a:xfrm>
        </p:spPr>
        <p:txBody>
          <a:bodyPr>
            <a:normAutofit fontScale="92500"/>
          </a:bodyPr>
          <a:lstStyle/>
          <a:p>
            <a:r>
              <a:rPr lang="ru-RU" sz="6000" dirty="0">
                <a:solidFill>
                  <a:schemeClr val="tx1"/>
                </a:solidFill>
              </a:rPr>
              <a:t>Много делать мы умеем:</a:t>
            </a:r>
          </a:p>
          <a:p>
            <a:r>
              <a:rPr lang="ru-RU" sz="6000" dirty="0">
                <a:solidFill>
                  <a:schemeClr val="tx1"/>
                </a:solidFill>
              </a:rPr>
              <a:t> Стричь, кроить и вырезать.</a:t>
            </a:r>
          </a:p>
          <a:p>
            <a:r>
              <a:rPr lang="ru-RU" sz="6000" dirty="0">
                <a:solidFill>
                  <a:schemeClr val="tx1"/>
                </a:solidFill>
              </a:rPr>
              <a:t> Не играйте с нами, дети:</a:t>
            </a:r>
          </a:p>
          <a:p>
            <a:r>
              <a:rPr lang="ru-RU" sz="6000" dirty="0">
                <a:solidFill>
                  <a:schemeClr val="tx1"/>
                </a:solidFill>
              </a:rPr>
              <a:t> Можем больно наказать!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zhaba.ru/storage-10667/images-9940/611dcc74104691ac1efbbcc31e54cdb3_99940.jpeg"/>
          <p:cNvPicPr/>
          <p:nvPr/>
        </p:nvPicPr>
        <p:blipFill>
          <a:blip r:embed="rId2">
            <a:lum bright="40000"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636"/>
            <a:ext cx="7772400" cy="1470025"/>
          </a:xfrm>
        </p:spPr>
        <p:txBody>
          <a:bodyPr/>
          <a:lstStyle/>
          <a:p>
            <a:r>
              <a:rPr lang="ru-RU" dirty="0" smtClean="0"/>
              <a:t>Бульдозер 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14290"/>
            <a:ext cx="8572560" cy="4214842"/>
          </a:xfrm>
        </p:spPr>
        <p:txBody>
          <a:bodyPr>
            <a:normAutofit fontScale="77500" lnSpcReduction="20000"/>
          </a:bodyPr>
          <a:lstStyle/>
          <a:p>
            <a:r>
              <a:rPr lang="ru-RU" sz="6000" dirty="0" smtClean="0">
                <a:solidFill>
                  <a:schemeClr val="tx1"/>
                </a:solidFill>
              </a:rPr>
              <a:t>Словно рубанок землю строгаю, </a:t>
            </a:r>
            <a:br>
              <a:rPr lang="ru-RU" sz="6000" dirty="0" smtClean="0">
                <a:solidFill>
                  <a:schemeClr val="tx1"/>
                </a:solidFill>
              </a:rPr>
            </a:br>
            <a:r>
              <a:rPr lang="ru-RU" sz="6000" dirty="0" smtClean="0">
                <a:solidFill>
                  <a:schemeClr val="tx1"/>
                </a:solidFill>
              </a:rPr>
              <a:t>Делать дороги я помогаю. </a:t>
            </a:r>
            <a:br>
              <a:rPr lang="ru-RU" sz="6000" dirty="0" smtClean="0">
                <a:solidFill>
                  <a:schemeClr val="tx1"/>
                </a:solidFill>
              </a:rPr>
            </a:br>
            <a:r>
              <a:rPr lang="ru-RU" sz="6000" dirty="0" smtClean="0">
                <a:solidFill>
                  <a:schemeClr val="tx1"/>
                </a:solidFill>
              </a:rPr>
              <a:t>Где новостройки, всюду вниманье </a:t>
            </a:r>
            <a:br>
              <a:rPr lang="ru-RU" sz="6000" dirty="0" smtClean="0">
                <a:solidFill>
                  <a:schemeClr val="tx1"/>
                </a:solidFill>
              </a:rPr>
            </a:br>
            <a:r>
              <a:rPr lang="ru-RU" sz="6000" dirty="0" smtClean="0">
                <a:solidFill>
                  <a:schemeClr val="tx1"/>
                </a:solidFill>
              </a:rPr>
              <a:t>Славной машине с трудным названьем. 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zhaba.ru/storage-10667/images-9940/611dcc74104691ac1efbbcc31e54cdb3_99940.jpeg"/>
          <p:cNvPicPr/>
          <p:nvPr/>
        </p:nvPicPr>
        <p:blipFill>
          <a:blip r:embed="rId2">
            <a:lum bright="40000"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636"/>
            <a:ext cx="7772400" cy="1470025"/>
          </a:xfrm>
        </p:spPr>
        <p:txBody>
          <a:bodyPr/>
          <a:lstStyle/>
          <a:p>
            <a:r>
              <a:rPr lang="ru-RU" dirty="0" smtClean="0"/>
              <a:t>Велосипед 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14290"/>
            <a:ext cx="8572560" cy="4214842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tx1"/>
                </a:solidFill>
              </a:rPr>
              <a:t>Хоть и топчешься на месте,</a:t>
            </a:r>
            <a:br>
              <a:rPr lang="ru-RU" sz="6000" dirty="0" smtClean="0">
                <a:solidFill>
                  <a:schemeClr val="tx1"/>
                </a:solidFill>
              </a:rPr>
            </a:br>
            <a:r>
              <a:rPr lang="ru-RU" sz="6000" dirty="0" smtClean="0">
                <a:solidFill>
                  <a:schemeClr val="tx1"/>
                </a:solidFill>
              </a:rPr>
              <a:t>Он летит с тобою вместе.</a:t>
            </a:r>
            <a:r>
              <a:rPr lang="ru-RU" sz="6000" dirty="0" smtClean="0"/>
              <a:t> 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zhaba.ru/storage-10667/images-9940/611dcc74104691ac1efbbcc31e54cdb3_99940.jpeg"/>
          <p:cNvPicPr/>
          <p:nvPr/>
        </p:nvPicPr>
        <p:blipFill>
          <a:blip r:embed="rId2">
            <a:lum bright="40000"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636"/>
            <a:ext cx="7772400" cy="1470025"/>
          </a:xfrm>
        </p:spPr>
        <p:txBody>
          <a:bodyPr/>
          <a:lstStyle/>
          <a:p>
            <a:r>
              <a:rPr lang="ru-RU" dirty="0" smtClean="0"/>
              <a:t>Весы 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14290"/>
            <a:ext cx="8572560" cy="4214842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tx1"/>
                </a:solidFill>
              </a:rPr>
              <a:t>Две сестры качались, </a:t>
            </a:r>
            <a:br>
              <a:rPr lang="ru-RU" sz="6000" dirty="0" smtClean="0">
                <a:solidFill>
                  <a:schemeClr val="tx1"/>
                </a:solidFill>
              </a:rPr>
            </a:br>
            <a:r>
              <a:rPr lang="ru-RU" sz="6000" dirty="0" smtClean="0">
                <a:solidFill>
                  <a:schemeClr val="tx1"/>
                </a:solidFill>
              </a:rPr>
              <a:t>Правды добивались, </a:t>
            </a:r>
            <a:br>
              <a:rPr lang="ru-RU" sz="6000" dirty="0" smtClean="0">
                <a:solidFill>
                  <a:schemeClr val="tx1"/>
                </a:solidFill>
              </a:rPr>
            </a:br>
            <a:r>
              <a:rPr lang="ru-RU" sz="6000" dirty="0" smtClean="0">
                <a:solidFill>
                  <a:schemeClr val="tx1"/>
                </a:solidFill>
              </a:rPr>
              <a:t>А когда добились — </a:t>
            </a:r>
            <a:br>
              <a:rPr lang="ru-RU" sz="6000" dirty="0" smtClean="0">
                <a:solidFill>
                  <a:schemeClr val="tx1"/>
                </a:solidFill>
              </a:rPr>
            </a:br>
            <a:r>
              <a:rPr lang="ru-RU" sz="6000" dirty="0" smtClean="0">
                <a:solidFill>
                  <a:schemeClr val="tx1"/>
                </a:solidFill>
              </a:rPr>
              <a:t>Остановились. 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zhaba.ru/storage-10667/images-9940/611dcc74104691ac1efbbcc31e54cdb3_99940.jpeg"/>
          <p:cNvPicPr/>
          <p:nvPr/>
        </p:nvPicPr>
        <p:blipFill>
          <a:blip r:embed="rId2">
            <a:lum bright="40000"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636"/>
            <a:ext cx="7772400" cy="1470025"/>
          </a:xfrm>
        </p:spPr>
        <p:txBody>
          <a:bodyPr/>
          <a:lstStyle/>
          <a:p>
            <a:r>
              <a:rPr lang="ru-RU" dirty="0" smtClean="0"/>
              <a:t>Светофор 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14290"/>
            <a:ext cx="8572560" cy="4214842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tx1"/>
                </a:solidFill>
              </a:rPr>
              <a:t>Встало с краю улицы </a:t>
            </a:r>
            <a:br>
              <a:rPr lang="ru-RU" sz="6600" dirty="0" smtClean="0">
                <a:solidFill>
                  <a:schemeClr val="tx1"/>
                </a:solidFill>
              </a:rPr>
            </a:br>
            <a:r>
              <a:rPr lang="ru-RU" sz="6600" dirty="0" smtClean="0">
                <a:solidFill>
                  <a:schemeClr val="tx1"/>
                </a:solidFill>
              </a:rPr>
              <a:t>В длинном сапоге </a:t>
            </a:r>
            <a:br>
              <a:rPr lang="ru-RU" sz="6600" dirty="0" smtClean="0">
                <a:solidFill>
                  <a:schemeClr val="tx1"/>
                </a:solidFill>
              </a:rPr>
            </a:br>
            <a:r>
              <a:rPr lang="ru-RU" sz="6600" dirty="0" smtClean="0">
                <a:solidFill>
                  <a:schemeClr val="tx1"/>
                </a:solidFill>
              </a:rPr>
              <a:t>Чучело трёхглазое </a:t>
            </a:r>
            <a:br>
              <a:rPr lang="ru-RU" sz="6600" dirty="0" smtClean="0">
                <a:solidFill>
                  <a:schemeClr val="tx1"/>
                </a:solidFill>
              </a:rPr>
            </a:br>
            <a:r>
              <a:rPr lang="ru-RU" sz="6600" dirty="0" smtClean="0">
                <a:solidFill>
                  <a:schemeClr val="tx1"/>
                </a:solidFill>
              </a:rPr>
              <a:t>На одной ноге. </a:t>
            </a:r>
            <a:endParaRPr lang="ru-RU" sz="6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zhaba.ru/storage-10667/images-9940/611dcc74104691ac1efbbcc31e54cdb3_99940.jpeg"/>
          <p:cNvPicPr/>
          <p:nvPr/>
        </p:nvPicPr>
        <p:blipFill>
          <a:blip r:embed="rId2">
            <a:lum bright="40000"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636"/>
            <a:ext cx="7772400" cy="1470025"/>
          </a:xfrm>
        </p:spPr>
        <p:txBody>
          <a:bodyPr/>
          <a:lstStyle/>
          <a:p>
            <a:r>
              <a:rPr lang="ru-RU" dirty="0" smtClean="0"/>
              <a:t>Светофор 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14290"/>
            <a:ext cx="8572560" cy="4214842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tx1"/>
                </a:solidFill>
              </a:rPr>
              <a:t>Встало с краю улицы </a:t>
            </a:r>
            <a:br>
              <a:rPr lang="ru-RU" sz="6600" dirty="0" smtClean="0">
                <a:solidFill>
                  <a:schemeClr val="tx1"/>
                </a:solidFill>
              </a:rPr>
            </a:br>
            <a:r>
              <a:rPr lang="ru-RU" sz="6600" dirty="0" smtClean="0">
                <a:solidFill>
                  <a:schemeClr val="tx1"/>
                </a:solidFill>
              </a:rPr>
              <a:t>В длинном сапоге </a:t>
            </a:r>
            <a:br>
              <a:rPr lang="ru-RU" sz="6600" dirty="0" smtClean="0">
                <a:solidFill>
                  <a:schemeClr val="tx1"/>
                </a:solidFill>
              </a:rPr>
            </a:br>
            <a:r>
              <a:rPr lang="ru-RU" sz="6600" dirty="0" smtClean="0">
                <a:solidFill>
                  <a:schemeClr val="tx1"/>
                </a:solidFill>
              </a:rPr>
              <a:t>Чучело трёхглазое </a:t>
            </a:r>
            <a:br>
              <a:rPr lang="ru-RU" sz="6600" dirty="0" smtClean="0">
                <a:solidFill>
                  <a:schemeClr val="tx1"/>
                </a:solidFill>
              </a:rPr>
            </a:br>
            <a:r>
              <a:rPr lang="ru-RU" sz="6600" dirty="0" smtClean="0">
                <a:solidFill>
                  <a:schemeClr val="tx1"/>
                </a:solidFill>
              </a:rPr>
              <a:t>На одной ноге. </a:t>
            </a:r>
            <a:endParaRPr lang="ru-RU" sz="6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zhaba.ru/storage-10667/images-9940/611dcc74104691ac1efbbcc31e54cdb3_99940.jpeg"/>
          <p:cNvPicPr/>
          <p:nvPr/>
        </p:nvPicPr>
        <p:blipFill>
          <a:blip r:embed="rId2">
            <a:lum bright="40000"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636"/>
            <a:ext cx="7772400" cy="1470025"/>
          </a:xfrm>
        </p:spPr>
        <p:txBody>
          <a:bodyPr/>
          <a:lstStyle/>
          <a:p>
            <a:r>
              <a:rPr lang="ru-RU" dirty="0"/>
              <a:t> (Лейка)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14290"/>
            <a:ext cx="8572560" cy="4214842"/>
          </a:xfrm>
        </p:spPr>
        <p:txBody>
          <a:bodyPr>
            <a:normAutofit fontScale="92500"/>
          </a:bodyPr>
          <a:lstStyle/>
          <a:p>
            <a:r>
              <a:rPr lang="ru-RU" sz="6000" dirty="0">
                <a:solidFill>
                  <a:schemeClr val="tx1"/>
                </a:solidFill>
              </a:rPr>
              <a:t>Из железа тучка,</a:t>
            </a:r>
          </a:p>
          <a:p>
            <a:r>
              <a:rPr lang="ru-RU" sz="6000" dirty="0">
                <a:solidFill>
                  <a:schemeClr val="tx1"/>
                </a:solidFill>
              </a:rPr>
              <a:t> А у тучки — ручка.</a:t>
            </a:r>
          </a:p>
          <a:p>
            <a:r>
              <a:rPr lang="ru-RU" sz="6000" dirty="0">
                <a:solidFill>
                  <a:schemeClr val="tx1"/>
                </a:solidFill>
              </a:rPr>
              <a:t> Эта тучка по порядку</a:t>
            </a:r>
          </a:p>
          <a:p>
            <a:r>
              <a:rPr lang="ru-RU" sz="6000" dirty="0">
                <a:solidFill>
                  <a:schemeClr val="tx1"/>
                </a:solidFill>
              </a:rPr>
              <a:t> Полила за грядкой грядку.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zhaba.ru/storage-10667/images-9940/611dcc74104691ac1efbbcc31e54cdb3_99940.jpeg"/>
          <p:cNvPicPr/>
          <p:nvPr/>
        </p:nvPicPr>
        <p:blipFill>
          <a:blip r:embed="rId2">
            <a:lum bright="40000"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636"/>
            <a:ext cx="7772400" cy="1470025"/>
          </a:xfrm>
        </p:spPr>
        <p:txBody>
          <a:bodyPr/>
          <a:lstStyle/>
          <a:p>
            <a:r>
              <a:rPr lang="ru-RU" dirty="0"/>
              <a:t> (Пила)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14290"/>
            <a:ext cx="8572560" cy="4214842"/>
          </a:xfrm>
        </p:spPr>
        <p:txBody>
          <a:bodyPr>
            <a:noAutofit/>
          </a:bodyPr>
          <a:lstStyle/>
          <a:p>
            <a:r>
              <a:rPr lang="ru-RU" sz="3400" dirty="0">
                <a:solidFill>
                  <a:schemeClr val="tx1"/>
                </a:solidFill>
              </a:rPr>
              <a:t>Если бы сосны да ели</a:t>
            </a:r>
          </a:p>
          <a:p>
            <a:r>
              <a:rPr lang="ru-RU" sz="3400" dirty="0">
                <a:solidFill>
                  <a:schemeClr val="tx1"/>
                </a:solidFill>
              </a:rPr>
              <a:t> Бегать и прыгать умели,</a:t>
            </a:r>
          </a:p>
          <a:p>
            <a:r>
              <a:rPr lang="ru-RU" sz="3400" dirty="0">
                <a:solidFill>
                  <a:schemeClr val="tx1"/>
                </a:solidFill>
              </a:rPr>
              <a:t> Они от меня без оглядки умчались бы,</a:t>
            </a:r>
          </a:p>
          <a:p>
            <a:r>
              <a:rPr lang="ru-RU" sz="3400" dirty="0">
                <a:solidFill>
                  <a:schemeClr val="tx1"/>
                </a:solidFill>
              </a:rPr>
              <a:t> и больше со мной никогда не встречались бы.</a:t>
            </a:r>
          </a:p>
          <a:p>
            <a:r>
              <a:rPr lang="ru-RU" sz="3400" dirty="0">
                <a:solidFill>
                  <a:schemeClr val="tx1"/>
                </a:solidFill>
              </a:rPr>
              <a:t> Потому что, скажу вам не хвастая,</a:t>
            </a:r>
          </a:p>
          <a:p>
            <a:r>
              <a:rPr lang="ru-RU" sz="3400" dirty="0">
                <a:solidFill>
                  <a:schemeClr val="tx1"/>
                </a:solidFill>
              </a:rPr>
              <a:t> Я стальная и злая,</a:t>
            </a:r>
          </a:p>
          <a:p>
            <a:r>
              <a:rPr lang="ru-RU" sz="3400" dirty="0">
                <a:solidFill>
                  <a:schemeClr val="tx1"/>
                </a:solidFill>
              </a:rPr>
              <a:t> И как щука — зубастая!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zhaba.ru/storage-10667/images-9940/611dcc74104691ac1efbbcc31e54cdb3_99940.jpeg"/>
          <p:cNvPicPr/>
          <p:nvPr/>
        </p:nvPicPr>
        <p:blipFill>
          <a:blip r:embed="rId2">
            <a:lum bright="40000"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636"/>
            <a:ext cx="7772400" cy="1470025"/>
          </a:xfrm>
        </p:spPr>
        <p:txBody>
          <a:bodyPr/>
          <a:lstStyle/>
          <a:p>
            <a:r>
              <a:rPr lang="ru-RU" dirty="0"/>
              <a:t> (Метла)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14290"/>
            <a:ext cx="8572560" cy="4214842"/>
          </a:xfrm>
        </p:spPr>
        <p:txBody>
          <a:bodyPr>
            <a:normAutofit fontScale="85000" lnSpcReduction="10000"/>
          </a:bodyPr>
          <a:lstStyle/>
          <a:p>
            <a:r>
              <a:rPr lang="ru-RU" sz="6000" dirty="0">
                <a:solidFill>
                  <a:schemeClr val="tx1"/>
                </a:solidFill>
              </a:rPr>
              <a:t>Много дружных ребят</a:t>
            </a:r>
          </a:p>
          <a:p>
            <a:r>
              <a:rPr lang="ru-RU" sz="6000" dirty="0">
                <a:solidFill>
                  <a:schemeClr val="tx1"/>
                </a:solidFill>
              </a:rPr>
              <a:t> На одном столбе сидят.</a:t>
            </a:r>
          </a:p>
          <a:p>
            <a:r>
              <a:rPr lang="ru-RU" sz="6000" dirty="0">
                <a:solidFill>
                  <a:schemeClr val="tx1"/>
                </a:solidFill>
              </a:rPr>
              <a:t> Как начнут они резвиться —</a:t>
            </a:r>
          </a:p>
          <a:p>
            <a:r>
              <a:rPr lang="ru-RU" sz="6000" dirty="0">
                <a:solidFill>
                  <a:schemeClr val="tx1"/>
                </a:solidFill>
              </a:rPr>
              <a:t> Только пыль вокруг клубится</a:t>
            </a:r>
            <a:r>
              <a:rPr lang="ru-RU" sz="60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zhaba.ru/storage-10667/images-9940/611dcc74104691ac1efbbcc31e54cdb3_99940.jpeg"/>
          <p:cNvPicPr/>
          <p:nvPr/>
        </p:nvPicPr>
        <p:blipFill>
          <a:blip r:embed="rId2">
            <a:lum bright="40000"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636"/>
            <a:ext cx="7772400" cy="1470025"/>
          </a:xfrm>
        </p:spPr>
        <p:txBody>
          <a:bodyPr/>
          <a:lstStyle/>
          <a:p>
            <a:r>
              <a:rPr lang="ru-RU" dirty="0"/>
              <a:t>(Стеклорез)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14290"/>
            <a:ext cx="8572560" cy="4214842"/>
          </a:xfrm>
        </p:spPr>
        <p:txBody>
          <a:bodyPr>
            <a:normAutofit fontScale="92500"/>
          </a:bodyPr>
          <a:lstStyle/>
          <a:p>
            <a:r>
              <a:rPr lang="ru-RU" sz="6000" dirty="0">
                <a:solidFill>
                  <a:schemeClr val="tx1"/>
                </a:solidFill>
              </a:rPr>
              <a:t>На зеркальном на катке,</a:t>
            </a:r>
          </a:p>
          <a:p>
            <a:r>
              <a:rPr lang="ru-RU" sz="6000" dirty="0">
                <a:solidFill>
                  <a:schemeClr val="tx1"/>
                </a:solidFill>
              </a:rPr>
              <a:t> На единственном коньке,</a:t>
            </a:r>
          </a:p>
          <a:p>
            <a:r>
              <a:rPr lang="ru-RU" sz="6000" dirty="0">
                <a:solidFill>
                  <a:schemeClr val="tx1"/>
                </a:solidFill>
              </a:rPr>
              <a:t> Он проехался разок —</a:t>
            </a:r>
          </a:p>
          <a:p>
            <a:r>
              <a:rPr lang="ru-RU" sz="6000" dirty="0">
                <a:solidFill>
                  <a:schemeClr val="tx1"/>
                </a:solidFill>
              </a:rPr>
              <a:t> И распался весь каток.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zhaba.ru/storage-10667/images-9940/611dcc74104691ac1efbbcc31e54cdb3_99940.jpeg"/>
          <p:cNvPicPr/>
          <p:nvPr/>
        </p:nvPicPr>
        <p:blipFill>
          <a:blip r:embed="rId2">
            <a:lum bright="40000"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636"/>
            <a:ext cx="7772400" cy="1470025"/>
          </a:xfrm>
        </p:spPr>
        <p:txBody>
          <a:bodyPr/>
          <a:lstStyle/>
          <a:p>
            <a:r>
              <a:rPr lang="ru-RU" dirty="0"/>
              <a:t>(Гвоздь)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14290"/>
            <a:ext cx="8572560" cy="4214842"/>
          </a:xfrm>
        </p:spPr>
        <p:txBody>
          <a:bodyPr>
            <a:normAutofit/>
          </a:bodyPr>
          <a:lstStyle/>
          <a:p>
            <a:r>
              <a:rPr lang="ru-RU" sz="6000" dirty="0">
                <a:solidFill>
                  <a:schemeClr val="tx1"/>
                </a:solidFill>
              </a:rPr>
              <a:t>Бьют Ермолку по затылку,</a:t>
            </a:r>
          </a:p>
          <a:p>
            <a:r>
              <a:rPr lang="ru-RU" sz="6000" dirty="0">
                <a:solidFill>
                  <a:schemeClr val="tx1"/>
                </a:solidFill>
              </a:rPr>
              <a:t> Ну а он не плачет,</a:t>
            </a:r>
          </a:p>
          <a:p>
            <a:r>
              <a:rPr lang="ru-RU" sz="6000" dirty="0">
                <a:solidFill>
                  <a:schemeClr val="tx1"/>
                </a:solidFill>
              </a:rPr>
              <a:t> Только носик прячет.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zhaba.ru/storage-10667/images-9940/611dcc74104691ac1efbbcc31e54cdb3_99940.jpeg"/>
          <p:cNvPicPr/>
          <p:nvPr/>
        </p:nvPicPr>
        <p:blipFill>
          <a:blip r:embed="rId2">
            <a:lum bright="40000"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636"/>
            <a:ext cx="7772400" cy="1470025"/>
          </a:xfrm>
        </p:spPr>
        <p:txBody>
          <a:bodyPr/>
          <a:lstStyle/>
          <a:p>
            <a:r>
              <a:rPr lang="ru-RU" dirty="0"/>
              <a:t>  (Утюг)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14290"/>
            <a:ext cx="8572560" cy="4214842"/>
          </a:xfrm>
        </p:spPr>
        <p:txBody>
          <a:bodyPr>
            <a:normAutofit fontScale="70000" lnSpcReduction="20000"/>
          </a:bodyPr>
          <a:lstStyle/>
          <a:p>
            <a:r>
              <a:rPr lang="ru-RU" sz="6000" dirty="0">
                <a:solidFill>
                  <a:schemeClr val="tx1"/>
                </a:solidFill>
              </a:rPr>
              <a:t>В полотняной стране</a:t>
            </a:r>
          </a:p>
          <a:p>
            <a:r>
              <a:rPr lang="ru-RU" sz="6000" dirty="0">
                <a:solidFill>
                  <a:schemeClr val="tx1"/>
                </a:solidFill>
              </a:rPr>
              <a:t> По реке-простыне</a:t>
            </a:r>
          </a:p>
          <a:p>
            <a:r>
              <a:rPr lang="ru-RU" sz="6000" dirty="0">
                <a:solidFill>
                  <a:schemeClr val="tx1"/>
                </a:solidFill>
              </a:rPr>
              <a:t> Плывет пароход-</a:t>
            </a:r>
          </a:p>
          <a:p>
            <a:r>
              <a:rPr lang="ru-RU" sz="6000" dirty="0">
                <a:solidFill>
                  <a:schemeClr val="tx1"/>
                </a:solidFill>
              </a:rPr>
              <a:t> То взад, то вперед,</a:t>
            </a:r>
          </a:p>
          <a:p>
            <a:r>
              <a:rPr lang="ru-RU" sz="6000" dirty="0">
                <a:solidFill>
                  <a:schemeClr val="tx1"/>
                </a:solidFill>
              </a:rPr>
              <a:t> А за ним такая гладь —</a:t>
            </a:r>
          </a:p>
          <a:p>
            <a:r>
              <a:rPr lang="ru-RU" sz="6000" dirty="0">
                <a:solidFill>
                  <a:schemeClr val="tx1"/>
                </a:solidFill>
              </a:rPr>
              <a:t> Ни морщинки не видать.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723</Words>
  <Application>Microsoft Office PowerPoint</Application>
  <PresentationFormat>Экран (4:3)</PresentationFormat>
  <Paragraphs>144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ЗАГАДКИ</vt:lpstr>
      <vt:lpstr> (Пила) </vt:lpstr>
      <vt:lpstr> (Ножницы)</vt:lpstr>
      <vt:lpstr> (Лейка) </vt:lpstr>
      <vt:lpstr> (Пила) </vt:lpstr>
      <vt:lpstr> (Метла) </vt:lpstr>
      <vt:lpstr>(Стеклорез)</vt:lpstr>
      <vt:lpstr>(Гвоздь)</vt:lpstr>
      <vt:lpstr>  (Утюг) </vt:lpstr>
      <vt:lpstr> (Долото) </vt:lpstr>
      <vt:lpstr>(Рубанок)</vt:lpstr>
      <vt:lpstr>(Молоток) </vt:lpstr>
      <vt:lpstr>(Тень)</vt:lpstr>
      <vt:lpstr>  (Сверло) </vt:lpstr>
      <vt:lpstr> (Молоток) </vt:lpstr>
      <vt:lpstr>(Шуруп и отвертка) </vt:lpstr>
      <vt:lpstr>(Клещи) </vt:lpstr>
      <vt:lpstr>  (Нитка и иголка) </vt:lpstr>
      <vt:lpstr> (Тиски)</vt:lpstr>
      <vt:lpstr> (Точило)</vt:lpstr>
      <vt:lpstr>(Лопатой)</vt:lpstr>
      <vt:lpstr> (Пружина)</vt:lpstr>
      <vt:lpstr>(Клей)</vt:lpstr>
      <vt:lpstr> (Терка)</vt:lpstr>
      <vt:lpstr>  (Складной нож) </vt:lpstr>
      <vt:lpstr>(Топор)</vt:lpstr>
      <vt:lpstr>(Грабли)</vt:lpstr>
      <vt:lpstr>Стрелки часов</vt:lpstr>
      <vt:lpstr>Транспорт )</vt:lpstr>
      <vt:lpstr>Бульдозер </vt:lpstr>
      <vt:lpstr>Велосипед </vt:lpstr>
      <vt:lpstr>Весы </vt:lpstr>
      <vt:lpstr>Светофор </vt:lpstr>
      <vt:lpstr>Светофор 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12</cp:revision>
  <dcterms:created xsi:type="dcterms:W3CDTF">2015-11-19T12:30:21Z</dcterms:created>
  <dcterms:modified xsi:type="dcterms:W3CDTF">2015-11-19T13:59:59Z</dcterms:modified>
</cp:coreProperties>
</file>