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D196223-9DB3-4296-AD16-0FDA5CF095F8}" type="datetimeFigureOut">
              <a:rPr lang="ru-RU" smtClean="0"/>
              <a:t>24.08.2012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132A79A-9CC5-410E-8A6C-D552E694A6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Рабочая программа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904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2" t="25265" r="16773" b="16939"/>
          <a:stretch/>
        </p:blipFill>
        <p:spPr bwMode="auto">
          <a:xfrm>
            <a:off x="323528" y="363893"/>
            <a:ext cx="8496944" cy="613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449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1" t="25918" r="16390" b="17265"/>
          <a:stretch/>
        </p:blipFill>
        <p:spPr bwMode="auto">
          <a:xfrm>
            <a:off x="395536" y="332656"/>
            <a:ext cx="857722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51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8" t="24613" r="16582" b="17592"/>
          <a:stretch/>
        </p:blipFill>
        <p:spPr bwMode="auto">
          <a:xfrm>
            <a:off x="395536" y="338133"/>
            <a:ext cx="8424936" cy="618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135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6" t="24939" r="17347" b="16939"/>
          <a:stretch/>
        </p:blipFill>
        <p:spPr bwMode="auto">
          <a:xfrm>
            <a:off x="323528" y="335900"/>
            <a:ext cx="8496944" cy="632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81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6" t="25592" r="17347" b="18245"/>
          <a:stretch/>
        </p:blipFill>
        <p:spPr bwMode="auto">
          <a:xfrm>
            <a:off x="395536" y="260648"/>
            <a:ext cx="8424936" cy="627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013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33" t="25592" r="16709" b="15959"/>
          <a:stretch/>
        </p:blipFill>
        <p:spPr bwMode="auto">
          <a:xfrm>
            <a:off x="323528" y="188640"/>
            <a:ext cx="854521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9" t="35388" r="44324" b="21510"/>
          <a:stretch/>
        </p:blipFill>
        <p:spPr bwMode="auto">
          <a:xfrm>
            <a:off x="323527" y="1628800"/>
            <a:ext cx="337128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278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3" t="26899" r="16773" b="15632"/>
          <a:stretch/>
        </p:blipFill>
        <p:spPr bwMode="auto">
          <a:xfrm>
            <a:off x="395536" y="188640"/>
            <a:ext cx="838565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751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1" t="26245" r="16773" b="17919"/>
          <a:stretch/>
        </p:blipFill>
        <p:spPr bwMode="auto">
          <a:xfrm>
            <a:off x="251520" y="260648"/>
            <a:ext cx="859801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454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2" t="26245" r="16965" b="19551"/>
          <a:stretch/>
        </p:blipFill>
        <p:spPr bwMode="auto">
          <a:xfrm>
            <a:off x="395536" y="332656"/>
            <a:ext cx="842493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95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2" t="28204" r="16773" b="16612"/>
          <a:stretch/>
        </p:blipFill>
        <p:spPr bwMode="auto">
          <a:xfrm>
            <a:off x="395535" y="260648"/>
            <a:ext cx="8455611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48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64704"/>
            <a:ext cx="7704856" cy="5544616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Рабочая программа</a:t>
            </a:r>
            <a:r>
              <a:rPr lang="ru-RU" dirty="0"/>
              <a:t> – нормативно-управленческий документ образовательного учреждения, характеризующий систему организации образовательной деятельности. Рабочая программа и Примерная программа имеют отличия.</a:t>
            </a:r>
          </a:p>
          <a:p>
            <a:r>
              <a:rPr lang="ru-RU" b="1" dirty="0"/>
              <a:t>        Примерная программа</a:t>
            </a:r>
            <a:r>
              <a:rPr lang="ru-RU" dirty="0"/>
              <a:t> составлена на основе Фундаментального ядра содержания общего образования и Требований к результатам общего образования, представленных в федеральном государственном стандарте общего образования. В ней также учитываются основные идеи и положения Программы развития и формирования универсальных учебных действий, даются общие рекомендации методического характера.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142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3" t="24938" r="16582" b="17592"/>
          <a:stretch/>
        </p:blipFill>
        <p:spPr bwMode="auto">
          <a:xfrm>
            <a:off x="395536" y="188640"/>
            <a:ext cx="842493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799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2" t="24939" r="16390" b="16612"/>
          <a:stretch/>
        </p:blipFill>
        <p:spPr bwMode="auto">
          <a:xfrm>
            <a:off x="395536" y="326570"/>
            <a:ext cx="8424936" cy="6270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5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3" t="24939" r="16582" b="16612"/>
          <a:stretch/>
        </p:blipFill>
        <p:spPr bwMode="auto">
          <a:xfrm>
            <a:off x="323528" y="326570"/>
            <a:ext cx="8582910" cy="6270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39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1" t="24613" r="16773" b="17265"/>
          <a:stretch/>
        </p:blipFill>
        <p:spPr bwMode="auto">
          <a:xfrm>
            <a:off x="395536" y="317240"/>
            <a:ext cx="8424936" cy="628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12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4" t="24613" r="16773" b="16286"/>
          <a:stretch/>
        </p:blipFill>
        <p:spPr bwMode="auto">
          <a:xfrm>
            <a:off x="323528" y="298579"/>
            <a:ext cx="8496944" cy="632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778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1" t="24286" r="16773" b="15633"/>
          <a:stretch/>
        </p:blipFill>
        <p:spPr bwMode="auto">
          <a:xfrm>
            <a:off x="395536" y="242596"/>
            <a:ext cx="8592304" cy="6426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650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0" t="23959" r="16390" b="15306"/>
          <a:stretch/>
        </p:blipFill>
        <p:spPr bwMode="auto">
          <a:xfrm>
            <a:off x="395536" y="205271"/>
            <a:ext cx="8424936" cy="629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8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8" t="25919" r="17537" b="15306"/>
          <a:stretch/>
        </p:blipFill>
        <p:spPr bwMode="auto">
          <a:xfrm>
            <a:off x="395536" y="188640"/>
            <a:ext cx="8568952" cy="6508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468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80928"/>
            <a:ext cx="7024744" cy="1143000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Спасибо за внимание!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647119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4"/>
            <a:ext cx="7560840" cy="561662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        Разработка рабочей программы</a:t>
            </a:r>
            <a:r>
              <a:rPr lang="ru-RU" dirty="0"/>
              <a:t> по учебным предметам проводится на основе материала Государственного стандарта общего образования и примерных программ, рекомендованных (допущенных) компетентными органами. Составитель рабочей программы может самостоятельно: расширить перечень изучаемых тем, понятий в пределах учебной нагрузки, раскрывать содержание разделов, тем, обозначенных в Государственном образовательном стандарте и Примерной программе; конкретизировать и детализировать темы; устанавливать последовательность изучения учебного материала; распределять учебный материал по годам обучения; распределять время, отведенное на изучение курса, между разделами и темами по их дидактической значимости, а также исходя из материально-технических ресурсов ОУ; конкретизировать требования к результатам освоения основной образовательной программы обучающимися; включать материал регионального компонента по предмету; выбирать, исходя из стоящих перед предметом задач, методики и технологии обучения и контроля уровня подготовленности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489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20688"/>
            <a:ext cx="7200916" cy="5616624"/>
          </a:xfrm>
        </p:spPr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ru-RU" b="1" dirty="0"/>
              <a:t>Исходными документами для составления рабочих программ учебных курсов являются</a:t>
            </a:r>
            <a:r>
              <a:rPr lang="ru-RU" dirty="0"/>
              <a:t>:</a:t>
            </a:r>
          </a:p>
          <a:p>
            <a:pPr lvl="0"/>
            <a:r>
              <a:rPr lang="ru-RU" b="1" dirty="0"/>
              <a:t>Закон «Об образовании»;</a:t>
            </a:r>
            <a:endParaRPr lang="ru-RU" dirty="0"/>
          </a:p>
          <a:p>
            <a:pPr lvl="0"/>
            <a:r>
              <a:rPr lang="ru-RU" b="1" dirty="0"/>
              <a:t>Федеральный государственный образовательный стандарт;</a:t>
            </a:r>
            <a:endParaRPr lang="ru-RU" dirty="0"/>
          </a:p>
          <a:p>
            <a:pPr lvl="0"/>
            <a:r>
              <a:rPr lang="ru-RU" b="1" dirty="0"/>
              <a:t>Примерные программы, созданные на основе федерального государственного образовательного стандарта;</a:t>
            </a:r>
            <a:endParaRPr lang="ru-RU" dirty="0"/>
          </a:p>
          <a:p>
            <a:pPr lvl="0"/>
            <a:r>
              <a:rPr lang="ru-RU" b="1" dirty="0"/>
              <a:t>Базисный учебный план общеобразовательных учреждений;</a:t>
            </a:r>
            <a:endParaRPr lang="ru-RU" dirty="0"/>
          </a:p>
          <a:p>
            <a:pPr lvl="0"/>
            <a:r>
              <a:rPr lang="ru-RU" b="1" dirty="0"/>
              <a:t>Федеральный перечень учебников, утвержденных, рекомендованных (допущенных) к использованию в образовательном процессе в образовательных учреждениях, реализующих программы общего образования;</a:t>
            </a:r>
            <a:endParaRPr lang="ru-RU" dirty="0"/>
          </a:p>
          <a:p>
            <a:pPr lvl="0"/>
            <a:r>
              <a:rPr lang="ru-RU" b="1" dirty="0"/>
              <a:t>Требования к оснащению образовательного процесса в соответствии с содержательным наполнением учебных предметов федерального компонента государственного образовательного стандарта.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6841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20688"/>
            <a:ext cx="6777317" cy="5616624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dirty="0"/>
              <a:t>Таким образом, </a:t>
            </a:r>
            <a:r>
              <a:rPr lang="ru-RU" b="1" dirty="0"/>
              <a:t>рабочая программа</a:t>
            </a:r>
            <a:r>
              <a:rPr lang="ru-RU" dirty="0"/>
              <a:t> это:</a:t>
            </a:r>
          </a:p>
          <a:p>
            <a:pPr lvl="0"/>
            <a:r>
              <a:rPr lang="ru-RU" b="1" dirty="0"/>
              <a:t>нормативный документ</a:t>
            </a:r>
            <a:r>
              <a:rPr lang="ru-RU" dirty="0"/>
              <a:t>, определяющий объем, порядок, содержание изучения и преподавания какой-либо учебной дисциплины, основывающийся на типовой программе по учебному предмету;</a:t>
            </a:r>
          </a:p>
          <a:p>
            <a:pPr lvl="0"/>
            <a:r>
              <a:rPr lang="ru-RU" b="1" dirty="0"/>
              <a:t>индивидуальный инструмент</a:t>
            </a:r>
            <a:r>
              <a:rPr lang="ru-RU" dirty="0"/>
              <a:t> педагогического работника, которым определяются наиболее оптимальные и эффективные для конкретного класса содержание, формы и методы организации образовательного процесса с целью получения результата, соответствующего требованиям стандарта;</a:t>
            </a:r>
          </a:p>
          <a:p>
            <a:pPr lvl="0"/>
            <a:r>
              <a:rPr lang="ru-RU" dirty="0"/>
              <a:t>как основной компонент образовательной программы общеобразовательного учреждения является </a:t>
            </a:r>
            <a:r>
              <a:rPr lang="ru-RU" b="1" dirty="0"/>
              <a:t>средством фиксации содержания образования</a:t>
            </a:r>
            <a:r>
              <a:rPr lang="ru-RU" dirty="0"/>
              <a:t> на уровне учебных предметов (предусмотренных учебным планом общеобразовательного учреждения для обязательного изучения), элективных, факультативных, дополнительных образовательных курсов для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50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764704"/>
            <a:ext cx="7416940" cy="5472608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dirty="0"/>
              <a:t>Основной целью рабочей программы является максимальная реализация специфики образовательного учреждения за счет планирования, организации и управления учебным процессом по определенной учебной дисциплине:</a:t>
            </a:r>
          </a:p>
          <a:p>
            <a:r>
              <a:rPr lang="ru-RU" dirty="0"/>
              <a:t>а) расширения тем (возможно, как за счет увеличения часов из вариативной части учебного плана ОУ, так и в рамках базового времени за счет повышенных академических способностей учащихся по предмету);</a:t>
            </a:r>
          </a:p>
          <a:p>
            <a:r>
              <a:rPr lang="ru-RU" dirty="0"/>
              <a:t>б) внесения дополнительных тем (возможно как за счет увеличения часов из вариативной части учебного плана ОУ, так и в рамках базового времени за счет повышенных академических способностей учащихся по предмету);</a:t>
            </a:r>
          </a:p>
          <a:p>
            <a:r>
              <a:rPr lang="ru-RU" dirty="0"/>
              <a:t>в) углубления тем (возможно только за счет увеличения часов из вариативной части учебного плана ОУ);</a:t>
            </a:r>
          </a:p>
          <a:p>
            <a:r>
              <a:rPr lang="ru-RU" dirty="0"/>
              <a:t>г) изменения логики освоения содержания материала;</a:t>
            </a:r>
          </a:p>
          <a:p>
            <a:r>
              <a:rPr lang="ru-RU" dirty="0"/>
              <a:t>д) уменьшения количества часов на изучение материала по предмету.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997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20688"/>
            <a:ext cx="6777317" cy="5211941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b="1" dirty="0" smtClean="0"/>
              <a:t>Рабочая </a:t>
            </a:r>
            <a:r>
              <a:rPr lang="ru-RU" b="1" dirty="0"/>
              <a:t>программа выполняет три основные функции: нормативную, информационно-методическую и организационно-планирующую:</a:t>
            </a:r>
            <a:endParaRPr lang="ru-RU" dirty="0"/>
          </a:p>
          <a:p>
            <a:pPr lvl="0"/>
            <a:r>
              <a:rPr lang="ru-RU" b="1" dirty="0"/>
              <a:t>Нормативная функция</a:t>
            </a:r>
            <a:r>
              <a:rPr lang="ru-RU" dirty="0"/>
              <a:t> определяет обязательность выполнения программы в полном объеме.</a:t>
            </a:r>
          </a:p>
          <a:p>
            <a:pPr lvl="0"/>
            <a:r>
              <a:rPr lang="ru-RU" b="1" dirty="0"/>
              <a:t>Информационно-методическая функция </a:t>
            </a:r>
            <a:r>
              <a:rPr lang="ru-RU" dirty="0"/>
              <a:t>позволяет всем участникам образовательного процесса получить представление о целях, содержании, последовательности изучения этого материала, а также путях достижения личностных, </a:t>
            </a:r>
            <a:r>
              <a:rPr lang="ru-RU" dirty="0" err="1"/>
              <a:t>метапредметных</a:t>
            </a:r>
            <a:r>
              <a:rPr lang="ru-RU" dirty="0"/>
              <a:t> и предметных результатов освоения образовательной программы учащимися средствами данного учебного предмета.</a:t>
            </a:r>
          </a:p>
          <a:p>
            <a:pPr lvl="0"/>
            <a:r>
              <a:rPr lang="ru-RU" b="1" dirty="0"/>
              <a:t>Организационно-планирующая функция</a:t>
            </a:r>
            <a:r>
              <a:rPr lang="ru-RU" dirty="0"/>
              <a:t> предусматривает выделение этапов обучения, структурирование учебного материала, определение его количественных и качественных характеристик на каждом из этапов, в том числе для содержательного наполнения промежуточной аттестации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89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764704"/>
            <a:ext cx="6777317" cy="5067925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b="1" dirty="0"/>
              <a:t>Функции программы определяют следующие требования к ней:</a:t>
            </a:r>
            <a:endParaRPr lang="ru-RU" dirty="0"/>
          </a:p>
          <a:p>
            <a:pPr lvl="0"/>
            <a:r>
              <a:rPr lang="ru-RU" dirty="0"/>
              <a:t>Наличие признаков нормативного документа.</a:t>
            </a:r>
          </a:p>
          <a:p>
            <a:pPr lvl="0"/>
            <a:r>
              <a:rPr lang="ru-RU" dirty="0"/>
              <a:t>Учет основных положений образовательной программы школы.</a:t>
            </a:r>
          </a:p>
          <a:p>
            <a:pPr lvl="0"/>
            <a:r>
              <a:rPr lang="ru-RU" dirty="0"/>
              <a:t>Полнота раскрытия целей и ценностей обучения.</a:t>
            </a:r>
          </a:p>
          <a:p>
            <a:pPr lvl="0"/>
            <a:r>
              <a:rPr lang="ru-RU" dirty="0"/>
              <a:t>Системность и целостность содержания образования.</a:t>
            </a:r>
          </a:p>
          <a:p>
            <a:pPr lvl="0"/>
            <a:r>
              <a:rPr lang="ru-RU" dirty="0"/>
              <a:t>Последовательность расположения и взаимосвязь всех элементов содержания курса; определение методов, организационных форм и средств обучения, что отражает единство содержания образования и процесса обучения в построении программы.</a:t>
            </a:r>
          </a:p>
          <a:p>
            <a:pPr lvl="0"/>
            <a:r>
              <a:rPr lang="ru-RU" dirty="0"/>
              <a:t>Учет логических взаимосвязей с другими предметами учебного плана ОУ.</a:t>
            </a:r>
          </a:p>
          <a:p>
            <a:pPr lvl="0"/>
            <a:r>
              <a:rPr lang="ru-RU" dirty="0"/>
              <a:t>Конкретность и однозначность представления элементов содержания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195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548680"/>
            <a:ext cx="7416940" cy="5760640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dirty="0" smtClean="0"/>
              <a:t>Структура </a:t>
            </a:r>
            <a:r>
              <a:rPr lang="ru-RU" dirty="0"/>
              <a:t>рабочей программы является формой представления учебного предмета (курса) как целостной системы, отражающей внутреннюю логику организации учебно-методического материала, и включает в себя следующие элементы:</a:t>
            </a:r>
          </a:p>
          <a:p>
            <a:pPr lvl="0"/>
            <a:r>
              <a:rPr lang="ru-RU" dirty="0"/>
              <a:t>титульный лист;</a:t>
            </a:r>
          </a:p>
          <a:p>
            <a:pPr lvl="0"/>
            <a:r>
              <a:rPr lang="ru-RU" dirty="0"/>
              <a:t>пояснительная записка;</a:t>
            </a:r>
          </a:p>
          <a:p>
            <a:pPr lvl="0"/>
            <a:r>
              <a:rPr lang="ru-RU" dirty="0"/>
              <a:t>содержание учебного предмета, курса;</a:t>
            </a:r>
          </a:p>
          <a:p>
            <a:pPr lvl="0"/>
            <a:r>
              <a:rPr lang="ru-RU" dirty="0"/>
              <a:t>тематический план;</a:t>
            </a:r>
          </a:p>
          <a:p>
            <a:pPr lvl="0"/>
            <a:r>
              <a:rPr lang="ru-RU" dirty="0"/>
              <a:t>требования к уровню подготовки учащихся, обучающихся по данной программе (личностные, </a:t>
            </a:r>
            <a:r>
              <a:rPr lang="ru-RU" dirty="0" err="1"/>
              <a:t>метапредметные</a:t>
            </a:r>
            <a:r>
              <a:rPr lang="ru-RU" dirty="0"/>
              <a:t> и предметные результаты освоения конкретного учебного предмета, курса);</a:t>
            </a:r>
          </a:p>
          <a:p>
            <a:pPr lvl="0"/>
            <a:r>
              <a:rPr lang="ru-RU" dirty="0"/>
              <a:t>критерии и нормы оценки результатов освоения основной образовательной программы обучающихся;</a:t>
            </a:r>
          </a:p>
          <a:p>
            <a:pPr lvl="0"/>
            <a:r>
              <a:rPr lang="ru-RU" dirty="0"/>
              <a:t>перечень учебно-методического и материально-технического обеспечения образовательного процесса;</a:t>
            </a:r>
          </a:p>
          <a:p>
            <a:pPr lvl="0"/>
            <a:r>
              <a:rPr lang="ru-RU" dirty="0"/>
              <a:t>список литературы (основной и дополнительной);</a:t>
            </a:r>
          </a:p>
          <a:p>
            <a:pPr lvl="0"/>
            <a:r>
              <a:rPr lang="ru-RU" dirty="0"/>
              <a:t>учебно-тематическое планирование с определением основных видов учебной деятельности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61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43</TotalTime>
  <Words>612</Words>
  <Application>Microsoft Office PowerPoint</Application>
  <PresentationFormat>Экран (4:3)</PresentationFormat>
  <Paragraphs>44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Остин</vt:lpstr>
      <vt:lpstr>Рабочая программа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Рабочая программа</dc:title>
  <dc:creator>Ольга</dc:creator>
  <cp:lastModifiedBy>Ольга</cp:lastModifiedBy>
  <cp:revision>23</cp:revision>
  <dcterms:created xsi:type="dcterms:W3CDTF">2012-08-23T20:26:33Z</dcterms:created>
  <dcterms:modified xsi:type="dcterms:W3CDTF">2012-08-24T04:40:56Z</dcterms:modified>
</cp:coreProperties>
</file>