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22"/>
  </p:notesMasterIdLst>
  <p:sldIdLst>
    <p:sldId id="256" r:id="rId2"/>
    <p:sldId id="257" r:id="rId3"/>
    <p:sldId id="258" r:id="rId4"/>
    <p:sldId id="274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5" r:id="rId20"/>
    <p:sldId id="273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173" autoAdjust="0"/>
    <p:restoredTop sz="92645" autoAdjust="0"/>
  </p:normalViewPr>
  <p:slideViewPr>
    <p:cSldViewPr>
      <p:cViewPr varScale="1">
        <p:scale>
          <a:sx n="73" d="100"/>
          <a:sy n="73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307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1E28B9C-2EA1-4DCD-93FE-10AFC0CB599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717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17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717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717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717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717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717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717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717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718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718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718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718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718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18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Проскурина Н.П.</a:t>
            </a:r>
          </a:p>
        </p:txBody>
      </p:sp>
      <p:sp>
        <p:nvSpPr>
          <p:cNvPr id="718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7B281D3-A2D4-483D-867F-E6AF9D70BF0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18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8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Проскурина Н.П.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B5758D-48A2-4224-AB1F-4396A5D6D69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Проскурина Н.П.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0020ED1-595D-4AAE-A05A-2BC64E63517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Проскурина Н.П.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CB01ED3-FC20-41FF-835F-FA986686941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Проскурина Н.П.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DFA8E0-E53A-4B24-A864-1AB38D61A97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Проскурина Н.П.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11EAC4-A7D7-49D3-B258-04DE766252E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Проскурина Н.П.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352DFD5-B5C9-4C79-8827-A690FCF4206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Проскурина Н.П.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B62910-A8A3-4996-A605-B38A7690121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Проскурина Н.П.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2C3E5B-E6F3-447C-B09F-9798D8F0EB2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Проскурина Н.П.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45EE96-1E87-40EC-B6BF-17601A86891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Проскурина Н.П.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63A91FF-69C3-4170-85CA-B870957DC23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ru-RU"/>
              <a:t>Проскурина Н.П.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9963C75C-F298-4B21-B118-58439384ABAF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614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15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15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615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615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615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615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15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615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615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5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6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/>
              <a:t>Предпринимательская                    </a:t>
            </a:r>
            <a:r>
              <a:rPr lang="ru-RU"/>
              <a:t>       идея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227763" y="4652963"/>
            <a:ext cx="2763837" cy="18002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1200"/>
              <a:t>презентация </a:t>
            </a:r>
          </a:p>
          <a:p>
            <a:pPr>
              <a:lnSpc>
                <a:spcPct val="90000"/>
              </a:lnSpc>
            </a:pPr>
            <a:r>
              <a:rPr lang="ru-RU" sz="1200"/>
              <a:t>Учителя технологии</a:t>
            </a:r>
          </a:p>
          <a:p>
            <a:pPr>
              <a:lnSpc>
                <a:spcPct val="90000"/>
              </a:lnSpc>
            </a:pPr>
            <a:r>
              <a:rPr lang="ru-RU" sz="1200"/>
              <a:t>МОУ СОШ №11 города Белгорода</a:t>
            </a:r>
          </a:p>
          <a:p>
            <a:pPr>
              <a:lnSpc>
                <a:spcPct val="90000"/>
              </a:lnSpc>
            </a:pPr>
            <a:r>
              <a:rPr lang="ru-RU" sz="1200"/>
              <a:t>Проскуриной Н.П.</a:t>
            </a:r>
          </a:p>
          <a:p>
            <a:pPr>
              <a:lnSpc>
                <a:spcPct val="90000"/>
              </a:lnSpc>
            </a:pPr>
            <a:endParaRPr lang="ru-RU" sz="1200"/>
          </a:p>
          <a:p>
            <a:pPr>
              <a:lnSpc>
                <a:spcPct val="90000"/>
              </a:lnSpc>
            </a:pPr>
            <a:endParaRPr lang="ru-RU" sz="1200"/>
          </a:p>
          <a:p>
            <a:pPr>
              <a:lnSpc>
                <a:spcPct val="90000"/>
              </a:lnSpc>
            </a:pPr>
            <a:endParaRPr lang="ru-RU" sz="1200"/>
          </a:p>
          <a:p>
            <a:pPr>
              <a:lnSpc>
                <a:spcPct val="90000"/>
              </a:lnSpc>
            </a:pPr>
            <a:r>
              <a:rPr lang="ru-RU" sz="12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/>
              <a:t>Проскурина Н.П.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Практическая работа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492375"/>
            <a:ext cx="8229600" cy="3886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/>
              <a:t>А. Укажите способы получения прибыли, не противоречащие предпринимательской этике:</a:t>
            </a:r>
            <a:endParaRPr lang="ru-RU" sz="2000"/>
          </a:p>
          <a:p>
            <a:pPr>
              <a:lnSpc>
                <a:spcPct val="80000"/>
              </a:lnSpc>
            </a:pPr>
            <a:r>
              <a:rPr lang="ru-RU" sz="2000"/>
              <a:t>Увеличение прибыли за счет стоимости товара</a:t>
            </a:r>
          </a:p>
          <a:p>
            <a:pPr>
              <a:lnSpc>
                <a:spcPct val="80000"/>
              </a:lnSpc>
            </a:pPr>
            <a:r>
              <a:rPr lang="ru-RU" sz="2000"/>
              <a:t>Увеличение доходов  за счет расширения бизнеса</a:t>
            </a:r>
          </a:p>
          <a:p>
            <a:pPr>
              <a:lnSpc>
                <a:spcPct val="80000"/>
              </a:lnSpc>
            </a:pPr>
            <a:r>
              <a:rPr lang="ru-RU" sz="2000"/>
              <a:t>Уменьшение расходов за счет уменьшения оплаты труда наемным рабочим Уменьшение расходов за счет выплаты налогов</a:t>
            </a:r>
          </a:p>
          <a:p>
            <a:pPr>
              <a:lnSpc>
                <a:spcPct val="80000"/>
              </a:lnSpc>
            </a:pPr>
            <a:r>
              <a:rPr lang="ru-RU" sz="2000"/>
              <a:t>Отказ от участия в благотворительности</a:t>
            </a:r>
          </a:p>
          <a:p>
            <a:pPr>
              <a:lnSpc>
                <a:spcPct val="80000"/>
              </a:lnSpc>
            </a:pPr>
            <a:r>
              <a:rPr lang="ru-RU" sz="2000"/>
              <a:t>Привлечение денежных средств инвесторов</a:t>
            </a:r>
          </a:p>
          <a:p>
            <a:pPr>
              <a:lnSpc>
                <a:spcPct val="80000"/>
              </a:lnSpc>
            </a:pPr>
            <a:endParaRPr lang="ru-RU" sz="2000" b="1"/>
          </a:p>
          <a:p>
            <a:pPr>
              <a:lnSpc>
                <a:spcPct val="80000"/>
              </a:lnSpc>
            </a:pPr>
            <a:endParaRPr lang="ru-RU" sz="2000" b="1"/>
          </a:p>
          <a:p>
            <a:pPr>
              <a:lnSpc>
                <a:spcPct val="80000"/>
              </a:lnSpc>
            </a:pPr>
            <a:r>
              <a:rPr lang="ru-RU" sz="2000" b="1"/>
              <a:t>Знаете ли Вы российских промышленников и купцов, известных своей благотворительностью? Назовите их.</a:t>
            </a:r>
          </a:p>
        </p:txBody>
      </p:sp>
      <p:pic>
        <p:nvPicPr>
          <p:cNvPr id="15364" name="Picture 4" descr="j02860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9813" y="260350"/>
            <a:ext cx="3024187" cy="1873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/>
              <a:t>Проскурина Н.П.</a:t>
            </a:r>
          </a:p>
        </p:txBody>
      </p:sp>
      <p:sp>
        <p:nvSpPr>
          <p:cNvPr id="16423" name="Rectangle 39"/>
          <p:cNvSpPr>
            <a:spLocks noChangeArrowheads="1"/>
          </p:cNvSpPr>
          <p:nvPr/>
        </p:nvSpPr>
        <p:spPr bwMode="auto">
          <a:xfrm>
            <a:off x="0" y="2133600"/>
            <a:ext cx="8964613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4000" b="1">
                <a:cs typeface="Times New Roman" pitchFamily="18" charset="0"/>
              </a:rPr>
              <a:t>Предприятие</a:t>
            </a:r>
            <a:r>
              <a:rPr lang="ru-RU" sz="4000">
                <a:cs typeface="Times New Roman" pitchFamily="18" charset="0"/>
              </a:rPr>
              <a:t>- это  самостоятельный хозяйственный субъект, предназначенный для производства продукции, выполнения работ и оказания услуг.</a:t>
            </a:r>
            <a:endParaRPr lang="ru-RU" sz="4000"/>
          </a:p>
        </p:txBody>
      </p:sp>
      <p:pic>
        <p:nvPicPr>
          <p:cNvPr id="16427" name="Picture 43" descr="j02919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0"/>
            <a:ext cx="1808162" cy="1914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/>
              <a:t>Проскурина Н.П.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549275"/>
            <a:ext cx="8229600" cy="3886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b="1"/>
              <a:t>Индивидуальный предприниматель</a:t>
            </a:r>
            <a:r>
              <a:rPr lang="ru-RU" sz="2800"/>
              <a:t> может быть физическим лицом –любой свободный человек, гражданин данной страны, иностранец, которое действует  в экономике самостоятельно, обладает правом осуществлять хозяйственные мероприятия, вступать в хозяйственные отношения с другими физическими и юридическими лицами. Он должен иметь разрешение на вид деятельности ,вести бухучет, состоять на учете в налоговых органах.</a:t>
            </a:r>
          </a:p>
          <a:p>
            <a:pPr>
              <a:lnSpc>
                <a:spcPct val="80000"/>
              </a:lnSpc>
            </a:pPr>
            <a:r>
              <a:rPr lang="ru-RU" sz="2800"/>
              <a:t>Самостоятельность предприятия заключается в его статусе, т.е. оно должно быть </a:t>
            </a:r>
            <a:r>
              <a:rPr lang="ru-RU" sz="2800" b="1"/>
              <a:t>юридическим лицом</a:t>
            </a:r>
            <a:r>
              <a:rPr lang="ru-RU" sz="2800"/>
              <a:t>, иметь Устав, расчетный счет в банке, печать, юридический адрес, вести бухучет. </a:t>
            </a:r>
          </a:p>
          <a:p>
            <a:pPr>
              <a:lnSpc>
                <a:spcPct val="80000"/>
              </a:lnSpc>
            </a:pPr>
            <a:endParaRPr lang="ru-RU" sz="2800"/>
          </a:p>
          <a:p>
            <a:pPr>
              <a:lnSpc>
                <a:spcPct val="80000"/>
              </a:lnSpc>
            </a:pPr>
            <a:endParaRPr lang="ru-RU" sz="2000"/>
          </a:p>
        </p:txBody>
      </p:sp>
      <p:pic>
        <p:nvPicPr>
          <p:cNvPr id="17412" name="Picture 4" descr="j02129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27988" y="2636838"/>
            <a:ext cx="1116012" cy="647700"/>
          </a:xfrm>
          <a:prstGeom prst="rect">
            <a:avLst/>
          </a:prstGeom>
          <a:noFill/>
        </p:spPr>
      </p:pic>
      <p:pic>
        <p:nvPicPr>
          <p:cNvPr id="17413" name="Picture 5" descr="j02167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93025" y="5776913"/>
            <a:ext cx="1450975" cy="1081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/>
              <a:t>Проскурина Н.П.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971550" y="836613"/>
            <a:ext cx="74168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/>
              <a:t>Основы создания предприятия</a:t>
            </a:r>
            <a:r>
              <a:rPr lang="ru-RU"/>
              <a:t> </a:t>
            </a: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179388" y="3213100"/>
            <a:ext cx="3024187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Владение имуществом</a:t>
            </a: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5292725" y="3141663"/>
            <a:ext cx="3527425" cy="987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прибыльность</a:t>
            </a: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2771775" y="5445125"/>
            <a:ext cx="3384550" cy="7699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самостоятельность</a:t>
            </a:r>
          </a:p>
        </p:txBody>
      </p:sp>
      <p:sp>
        <p:nvSpPr>
          <p:cNvPr id="18441" name="Line 9"/>
          <p:cNvSpPr>
            <a:spLocks noChangeShapeType="1"/>
          </p:cNvSpPr>
          <p:nvPr/>
        </p:nvSpPr>
        <p:spPr bwMode="auto">
          <a:xfrm flipH="1">
            <a:off x="1619250" y="1700213"/>
            <a:ext cx="2736850" cy="1512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2" name="Line 10"/>
          <p:cNvSpPr>
            <a:spLocks noChangeShapeType="1"/>
          </p:cNvSpPr>
          <p:nvPr/>
        </p:nvSpPr>
        <p:spPr bwMode="auto">
          <a:xfrm>
            <a:off x="4356100" y="1700213"/>
            <a:ext cx="2879725" cy="144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3" name="Line 11"/>
          <p:cNvSpPr>
            <a:spLocks noChangeShapeType="1"/>
          </p:cNvSpPr>
          <p:nvPr/>
        </p:nvSpPr>
        <p:spPr bwMode="auto">
          <a:xfrm>
            <a:off x="4356100" y="1773238"/>
            <a:ext cx="71438" cy="3671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/>
              <a:t>Проскурина Н.П.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29600" cy="1371600"/>
          </a:xfrm>
        </p:spPr>
        <p:txBody>
          <a:bodyPr/>
          <a:lstStyle/>
          <a:p>
            <a:pPr algn="ctr"/>
            <a:r>
              <a:rPr lang="ru-RU">
                <a:solidFill>
                  <a:schemeClr val="bg2"/>
                </a:solidFill>
              </a:rPr>
              <a:t>Виды предприятий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81200"/>
            <a:ext cx="8218487" cy="46878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/>
              <a:t>ООО</a:t>
            </a:r>
            <a:r>
              <a:rPr lang="ru-RU" sz="2400"/>
              <a:t>- уставной капитал поделен на доли. Участники общества несут риск убытков своими вкладами.</a:t>
            </a:r>
          </a:p>
          <a:p>
            <a:pPr>
              <a:lnSpc>
                <a:spcPct val="90000"/>
              </a:lnSpc>
            </a:pPr>
            <a:r>
              <a:rPr lang="ru-RU" sz="2400" b="1"/>
              <a:t>Корпорация </a:t>
            </a:r>
            <a:r>
              <a:rPr lang="ru-RU" sz="2400"/>
              <a:t>– правовая форма бизнеса, созданная с целью защиты каких-либо привлечений ее участников.</a:t>
            </a:r>
          </a:p>
          <a:p>
            <a:pPr>
              <a:lnSpc>
                <a:spcPct val="90000"/>
              </a:lnSpc>
            </a:pPr>
            <a:r>
              <a:rPr lang="ru-RU" sz="2400" b="1"/>
              <a:t>АО</a:t>
            </a:r>
            <a:r>
              <a:rPr lang="ru-RU" sz="2400"/>
              <a:t>- общество, уставной капитал  которого разделен на определенное количество частей( акций) равной номинальной стоимость</a:t>
            </a:r>
          </a:p>
          <a:p>
            <a:pPr>
              <a:lnSpc>
                <a:spcPct val="90000"/>
              </a:lnSpc>
            </a:pPr>
            <a:r>
              <a:rPr lang="ru-RU" sz="2400"/>
              <a:t> </a:t>
            </a:r>
            <a:r>
              <a:rPr lang="ru-RU" sz="2400" b="1"/>
              <a:t>ОАО</a:t>
            </a:r>
            <a:r>
              <a:rPr lang="ru-RU" sz="2400"/>
              <a:t>- акции продаются по открытой подписке, их свободно можно продавать </a:t>
            </a:r>
          </a:p>
          <a:p>
            <a:pPr>
              <a:lnSpc>
                <a:spcPct val="90000"/>
              </a:lnSpc>
            </a:pPr>
            <a:r>
              <a:rPr lang="ru-RU" sz="2400" b="1"/>
              <a:t>ЗАО</a:t>
            </a:r>
            <a:r>
              <a:rPr lang="ru-RU" sz="2400"/>
              <a:t>- акции распространяются обычно между членами коллектива.</a:t>
            </a:r>
          </a:p>
          <a:p>
            <a:pPr>
              <a:lnSpc>
                <a:spcPct val="90000"/>
              </a:lnSpc>
            </a:pPr>
            <a:endParaRPr lang="ru-RU" sz="2400"/>
          </a:p>
        </p:txBody>
      </p:sp>
      <p:pic>
        <p:nvPicPr>
          <p:cNvPr id="19460" name="Picture 4" descr="j02854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333375"/>
            <a:ext cx="1866900" cy="1776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/>
              <a:t>Проскурина Н.П.</a:t>
            </a: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179388" y="463550"/>
            <a:ext cx="8713787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400">
                <a:solidFill>
                  <a:schemeClr val="bg2"/>
                </a:solidFill>
              </a:rPr>
              <a:t>1.</a:t>
            </a:r>
            <a:r>
              <a:rPr lang="ru-RU" sz="2400" b="1">
                <a:solidFill>
                  <a:schemeClr val="bg2"/>
                </a:solidFill>
              </a:rPr>
              <a:t>Производственное предпринимательство</a:t>
            </a:r>
            <a:r>
              <a:rPr lang="ru-RU" sz="2400">
                <a:solidFill>
                  <a:schemeClr val="bg2"/>
                </a:solidFill>
              </a:rPr>
              <a:t>-вид деятельности для производства какого-либо товара</a:t>
            </a:r>
          </a:p>
          <a:p>
            <a:pPr algn="ctr"/>
            <a:r>
              <a:rPr lang="ru-RU" sz="2400" b="1">
                <a:solidFill>
                  <a:schemeClr val="bg2"/>
                </a:solidFill>
              </a:rPr>
              <a:t>Основные средства</a:t>
            </a:r>
            <a:r>
              <a:rPr lang="ru-RU" sz="2400">
                <a:solidFill>
                  <a:schemeClr val="bg2"/>
                </a:solidFill>
              </a:rPr>
              <a:t>- здания., оборудование, станки, машины. Они используются долгое время.</a:t>
            </a:r>
          </a:p>
          <a:p>
            <a:pPr algn="ctr"/>
            <a:r>
              <a:rPr lang="ru-RU" sz="2400" b="1">
                <a:solidFill>
                  <a:schemeClr val="bg2"/>
                </a:solidFill>
              </a:rPr>
              <a:t>Оборотные средства</a:t>
            </a:r>
            <a:r>
              <a:rPr lang="ru-RU" sz="2400">
                <a:solidFill>
                  <a:schemeClr val="bg2"/>
                </a:solidFill>
              </a:rPr>
              <a:t>- сырье, материалы, полуфабрикаты, которые используются для производства товара.</a:t>
            </a:r>
          </a:p>
          <a:p>
            <a:pPr algn="ctr"/>
            <a:r>
              <a:rPr lang="ru-RU" sz="2400">
                <a:solidFill>
                  <a:schemeClr val="bg2"/>
                </a:solidFill>
              </a:rPr>
              <a:t>2.</a:t>
            </a:r>
            <a:r>
              <a:rPr lang="ru-RU" sz="2400" b="1">
                <a:solidFill>
                  <a:schemeClr val="bg2"/>
                </a:solidFill>
              </a:rPr>
              <a:t>Коммерческое ( торговое) предпринимательство</a:t>
            </a:r>
            <a:r>
              <a:rPr lang="ru-RU" sz="2400">
                <a:solidFill>
                  <a:schemeClr val="bg2"/>
                </a:solidFill>
              </a:rPr>
              <a:t>- товар является основным фактором бизнеса.</a:t>
            </a:r>
          </a:p>
          <a:p>
            <a:pPr algn="ctr"/>
            <a:r>
              <a:rPr lang="ru-RU" sz="2400">
                <a:solidFill>
                  <a:schemeClr val="bg2"/>
                </a:solidFill>
              </a:rPr>
              <a:t>3. </a:t>
            </a:r>
            <a:r>
              <a:rPr lang="ru-RU" sz="2400" b="1">
                <a:solidFill>
                  <a:schemeClr val="bg2"/>
                </a:solidFill>
              </a:rPr>
              <a:t>Финансовое предпринимательство</a:t>
            </a:r>
            <a:r>
              <a:rPr lang="ru-RU" sz="2400">
                <a:solidFill>
                  <a:schemeClr val="bg2"/>
                </a:solidFill>
              </a:rPr>
              <a:t>- объект купли  - продажи являются деньги, валюта, ценные бумаги.</a:t>
            </a:r>
          </a:p>
          <a:p>
            <a:pPr algn="ctr"/>
            <a:r>
              <a:rPr lang="ru-RU" sz="2400">
                <a:solidFill>
                  <a:schemeClr val="bg2"/>
                </a:solidFill>
              </a:rPr>
              <a:t>4</a:t>
            </a:r>
            <a:r>
              <a:rPr lang="ru-RU" sz="2400" b="1">
                <a:solidFill>
                  <a:schemeClr val="bg2"/>
                </a:solidFill>
              </a:rPr>
              <a:t>.Посредничество</a:t>
            </a:r>
            <a:r>
              <a:rPr lang="ru-RU" sz="2400">
                <a:solidFill>
                  <a:schemeClr val="bg2"/>
                </a:solidFill>
              </a:rPr>
              <a:t>- посредник сводит продавца с покупателем.</a:t>
            </a:r>
          </a:p>
          <a:p>
            <a:pPr algn="ctr"/>
            <a:r>
              <a:rPr lang="ru-RU" sz="2400">
                <a:solidFill>
                  <a:schemeClr val="bg2"/>
                </a:solidFill>
              </a:rPr>
              <a:t>5</a:t>
            </a:r>
            <a:r>
              <a:rPr lang="ru-RU" sz="2400" b="1">
                <a:solidFill>
                  <a:schemeClr val="bg2"/>
                </a:solidFill>
              </a:rPr>
              <a:t>.Страховое предпринимательство</a:t>
            </a:r>
            <a:r>
              <a:rPr lang="ru-RU" sz="2400">
                <a:solidFill>
                  <a:schemeClr val="bg2"/>
                </a:solidFill>
              </a:rPr>
              <a:t>- выступает в качестве продавца страховых услуг.</a:t>
            </a:r>
          </a:p>
          <a:p>
            <a:pPr algn="ctr" eaLnBrk="0" hangingPunct="0"/>
            <a:endParaRPr lang="ru-RU" sz="240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/>
              <a:t>Проскурина Н.П.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Практическая работа.</a:t>
            </a:r>
            <a:br>
              <a:rPr lang="ru-RU" sz="4000"/>
            </a:br>
            <a:r>
              <a:rPr lang="ru-RU" sz="4000"/>
              <a:t>Аукцион «Мое предприятие»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/>
              <a:t>Подготовить к выставке на аукцион  свою предпринимательскую идею, оформив документы</a:t>
            </a:r>
          </a:p>
          <a:p>
            <a:pPr>
              <a:lnSpc>
                <a:spcPct val="80000"/>
              </a:lnSpc>
            </a:pPr>
            <a:r>
              <a:rPr lang="ru-RU" sz="2000"/>
              <a:t>Обосновать свой выбор, исходя из следующего плана:</a:t>
            </a:r>
          </a:p>
          <a:p>
            <a:pPr>
              <a:lnSpc>
                <a:spcPct val="80000"/>
              </a:lnSpc>
            </a:pPr>
            <a:r>
              <a:rPr lang="ru-RU" sz="2800"/>
              <a:t>Название предприятия</a:t>
            </a:r>
          </a:p>
          <a:p>
            <a:pPr>
              <a:lnSpc>
                <a:spcPct val="80000"/>
              </a:lnSpc>
            </a:pPr>
            <a:r>
              <a:rPr lang="ru-RU" sz="2800"/>
              <a:t>Логотип предприятия</a:t>
            </a:r>
          </a:p>
          <a:p>
            <a:pPr>
              <a:lnSpc>
                <a:spcPct val="80000"/>
              </a:lnSpc>
            </a:pPr>
            <a:r>
              <a:rPr lang="ru-RU" sz="2800"/>
              <a:t>Вид деятельности</a:t>
            </a:r>
          </a:p>
          <a:p>
            <a:pPr>
              <a:lnSpc>
                <a:spcPct val="80000"/>
              </a:lnSpc>
            </a:pPr>
            <a:r>
              <a:rPr lang="ru-RU" sz="2800"/>
              <a:t>Основные средства</a:t>
            </a:r>
          </a:p>
          <a:p>
            <a:pPr>
              <a:lnSpc>
                <a:spcPct val="80000"/>
              </a:lnSpc>
            </a:pPr>
            <a:r>
              <a:rPr lang="ru-RU" sz="2800"/>
              <a:t>Вид предприятия</a:t>
            </a:r>
          </a:p>
          <a:p>
            <a:pPr>
              <a:lnSpc>
                <a:spcPct val="80000"/>
              </a:lnSpc>
            </a:pPr>
            <a:r>
              <a:rPr lang="ru-RU" sz="2800"/>
              <a:t>Владельцы предприятия</a:t>
            </a:r>
          </a:p>
          <a:p>
            <a:pPr>
              <a:lnSpc>
                <a:spcPct val="80000"/>
              </a:lnSpc>
            </a:pPr>
            <a:r>
              <a:rPr lang="ru-RU" sz="2800"/>
              <a:t>Оборотные средства</a:t>
            </a: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</p:txBody>
      </p:sp>
      <p:pic>
        <p:nvPicPr>
          <p:cNvPr id="22532" name="Picture 4" descr="j020546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2950" y="3141663"/>
            <a:ext cx="1819275" cy="1809750"/>
          </a:xfrm>
          <a:prstGeom prst="rect">
            <a:avLst/>
          </a:prstGeom>
          <a:noFill/>
        </p:spPr>
      </p:pic>
      <p:pic>
        <p:nvPicPr>
          <p:cNvPr id="22533" name="Picture 5" descr="j021266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34050"/>
            <a:ext cx="1782763" cy="1123950"/>
          </a:xfrm>
          <a:prstGeom prst="rect">
            <a:avLst/>
          </a:prstGeom>
          <a:noFill/>
        </p:spPr>
      </p:pic>
      <p:pic>
        <p:nvPicPr>
          <p:cNvPr id="22534" name="Picture 6" descr="j021194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5373688"/>
            <a:ext cx="1900238" cy="1165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/>
              <a:t>Проскурина Н.П.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Рефлексия</a:t>
            </a:r>
          </a:p>
        </p:txBody>
      </p:sp>
      <p:pic>
        <p:nvPicPr>
          <p:cNvPr id="23557" name="Picture 5" descr="j02165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1628775"/>
            <a:ext cx="5689600" cy="4319588"/>
          </a:xfrm>
          <a:prstGeom prst="rect">
            <a:avLst/>
          </a:prstGeom>
          <a:noFill/>
        </p:spPr>
      </p:pic>
      <p:sp>
        <p:nvSpPr>
          <p:cNvPr id="2355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5445125"/>
            <a:ext cx="8229600" cy="1412875"/>
          </a:xfrm>
          <a:noFill/>
          <a:ln/>
        </p:spPr>
        <p:txBody>
          <a:bodyPr/>
          <a:lstStyle/>
          <a:p>
            <a:r>
              <a:rPr lang="ru-RU" sz="2800"/>
              <a:t>Нарисуй на листе свое настроение на уроке, показывая его цветом( оранжевый -хорошее, голубой- нормальное, зеленым- плохое)</a:t>
            </a:r>
          </a:p>
        </p:txBody>
      </p:sp>
      <p:pic>
        <p:nvPicPr>
          <p:cNvPr id="23559" name="Picture 7" descr="j02165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1628775"/>
            <a:ext cx="5689600" cy="4319588"/>
          </a:xfrm>
          <a:prstGeom prst="rect">
            <a:avLst/>
          </a:prstGeom>
          <a:noFill/>
        </p:spPr>
      </p:pic>
      <p:pic>
        <p:nvPicPr>
          <p:cNvPr id="23560" name="Picture 8" descr="j02165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1341438"/>
            <a:ext cx="5689600" cy="4319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/>
              <a:t>Проскурина Н.П.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Задание на дом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971800"/>
            <a:ext cx="8229600" cy="3886200"/>
          </a:xfrm>
        </p:spPr>
        <p:txBody>
          <a:bodyPr/>
          <a:lstStyle/>
          <a:p>
            <a:r>
              <a:rPr lang="ru-RU"/>
              <a:t>Реши два любых кроссворда </a:t>
            </a:r>
          </a:p>
          <a:p>
            <a:r>
              <a:rPr lang="ru-RU"/>
              <a:t>со страниц 19-20</a:t>
            </a:r>
          </a:p>
        </p:txBody>
      </p:sp>
      <p:pic>
        <p:nvPicPr>
          <p:cNvPr id="24581" name="Picture 5" descr="Autumn Leav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236950" y="11422063"/>
            <a:ext cx="6337300" cy="3330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/>
              <a:t>Проскурина Н.П.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Список литературы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/>
              <a:t>Корчагина. Экономика. Учебник для 10-11 классов. Просвещение.2008</a:t>
            </a:r>
          </a:p>
          <a:p>
            <a:r>
              <a:rPr lang="ru-RU" sz="2800"/>
              <a:t>Преображенская Е.В.Основы предпринимательства. Рабочая тетрадь. Издательство « Лицей».2006</a:t>
            </a:r>
          </a:p>
          <a:p>
            <a:r>
              <a:rPr lang="ru-RU" sz="2800"/>
              <a:t>Трудовой кодекс РФ.2007</a:t>
            </a:r>
          </a:p>
          <a:p>
            <a:r>
              <a:rPr lang="ru-RU" sz="2800"/>
              <a:t>Симоненко В.Д.Технология.8 класс-учебник для 8 класса.2007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/>
              <a:t>Проскурина Н.П.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91513" cy="2108200"/>
          </a:xfrm>
        </p:spPr>
        <p:txBody>
          <a:bodyPr/>
          <a:lstStyle/>
          <a:p>
            <a:r>
              <a:rPr lang="ru-RU" sz="4000"/>
              <a:t>Тема урока: Предпринимательская идея. Технология создания предприятия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141663"/>
            <a:ext cx="8820150" cy="3455987"/>
          </a:xfrm>
        </p:spPr>
        <p:txBody>
          <a:bodyPr/>
          <a:lstStyle/>
          <a:p>
            <a:r>
              <a:rPr lang="ru-RU"/>
              <a:t>Цель урока:</a:t>
            </a:r>
          </a:p>
          <a:p>
            <a:r>
              <a:rPr lang="ru-RU"/>
              <a:t>сформировать  знания по основам предпринимательства</a:t>
            </a:r>
          </a:p>
          <a:p>
            <a:r>
              <a:rPr lang="ru-RU"/>
              <a:t> познакомить с экономическими терминами</a:t>
            </a:r>
          </a:p>
          <a:p>
            <a:r>
              <a:rPr lang="ru-RU"/>
              <a:t> развивать познавательную активность в  технологии создания предприятия.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/>
              <a:t>Проскурина Н.П.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>
          <a:xfrm>
            <a:off x="539750" y="2636838"/>
            <a:ext cx="8229600" cy="1371600"/>
          </a:xfrm>
        </p:spPr>
        <p:txBody>
          <a:bodyPr/>
          <a:lstStyle/>
          <a:p>
            <a:r>
              <a:rPr lang="ru-RU" sz="7200" b="1" i="1">
                <a:solidFill>
                  <a:schemeClr val="bg2"/>
                </a:solidFill>
              </a:rPr>
              <a:t>Спасибо за урок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/>
              <a:t>Проскурина Н.П.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981200"/>
            <a:ext cx="8229600" cy="3886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               </a:t>
            </a:r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1835150" y="1628775"/>
            <a:ext cx="4824413" cy="331311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3419475" y="912813"/>
            <a:ext cx="31686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1600">
                <a:cs typeface="Times New Roman" pitchFamily="18" charset="0"/>
              </a:rPr>
              <a:t>Что производить?</a:t>
            </a:r>
            <a:endParaRPr lang="ru-RU" sz="1600"/>
          </a:p>
          <a:p>
            <a:pPr eaLnBrk="0" hangingPunct="0"/>
            <a:endParaRPr lang="ru-RU" sz="1600"/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3471863" y="3213100"/>
            <a:ext cx="15128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                               </a:t>
            </a:r>
            <a:endParaRPr lang="ru-RU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0" y="4941888"/>
            <a:ext cx="22050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/>
              <a:t>Как производить ? </a:t>
            </a:r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6372225" y="4941888"/>
            <a:ext cx="2632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/>
              <a:t>Для кого производить?</a:t>
            </a:r>
          </a:p>
          <a:p>
            <a:pPr eaLnBrk="0" hangingPunct="0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/>
              <a:t>Проскурина Н.П.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18488" cy="3403600"/>
          </a:xfrm>
        </p:spPr>
        <p:txBody>
          <a:bodyPr/>
          <a:lstStyle/>
          <a:p>
            <a:r>
              <a:rPr lang="ru-RU" sz="4000"/>
              <a:t> </a:t>
            </a:r>
            <a:br>
              <a:rPr lang="ru-RU" sz="4000"/>
            </a:br>
            <a:r>
              <a:rPr lang="ru-RU" sz="4000"/>
              <a:t> </a:t>
            </a:r>
            <a:r>
              <a:rPr lang="ru-RU" sz="4000" b="1"/>
              <a:t>Дайте характеристику своего будущего предприятия, учитывая основы предпринимательства, показанные на данной схеме и с учетом логотипов, разработанных дома вами.</a:t>
            </a:r>
          </a:p>
        </p:txBody>
      </p:sp>
      <p:pic>
        <p:nvPicPr>
          <p:cNvPr id="27653" name="Picture 5" descr="j01961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4652963"/>
            <a:ext cx="1801813" cy="1689100"/>
          </a:xfrm>
          <a:prstGeom prst="rect">
            <a:avLst/>
          </a:prstGeom>
          <a:noFill/>
        </p:spPr>
      </p:pic>
      <p:pic>
        <p:nvPicPr>
          <p:cNvPr id="27654" name="Picture 6" descr="j019637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4581525"/>
            <a:ext cx="1724025" cy="1809750"/>
          </a:xfrm>
          <a:prstGeom prst="rect">
            <a:avLst/>
          </a:prstGeom>
          <a:noFill/>
        </p:spPr>
      </p:pic>
      <p:pic>
        <p:nvPicPr>
          <p:cNvPr id="27655" name="Picture 7" descr="j01860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92950" y="981075"/>
            <a:ext cx="1776413" cy="1825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/>
              <a:t>Проскурина Н.П.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314325"/>
            <a:ext cx="9144000" cy="654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3200" b="1"/>
              <a:t>Бизнес - благородное дело</a:t>
            </a:r>
            <a:endParaRPr lang="ru-RU" sz="3200"/>
          </a:p>
          <a:p>
            <a:pPr algn="ctr"/>
            <a:r>
              <a:rPr lang="ru-RU" sz="3200" b="1"/>
              <a:t>.</a:t>
            </a:r>
            <a:endParaRPr lang="ru-RU" sz="3200"/>
          </a:p>
          <a:p>
            <a:pPr algn="ctr"/>
            <a:r>
              <a:rPr lang="ru-RU" sz="2400"/>
              <a:t>1.Процесс создания товаров и оказания услуг, продуктов питания, жилья, бытовых, информационных и других услуг, обладает конкретными потребительскими свойствами и имеет определенную стоимость, разнообразные потребности людей</a:t>
            </a:r>
          </a:p>
          <a:p>
            <a:pPr algn="ctr"/>
            <a:r>
              <a:rPr lang="ru-RU" sz="2400"/>
              <a:t>2.Оказывая разнообразные услуги гражданам и организациям, бизнес способствует повышения  благосостояния общества.</a:t>
            </a:r>
          </a:p>
          <a:p>
            <a:pPr algn="ctr"/>
            <a:r>
              <a:rPr lang="ru-RU" sz="2400"/>
              <a:t>3.Предпринимательство помогает отыскать новые способы приложения труда и разрешить проблему занятости.</a:t>
            </a:r>
          </a:p>
          <a:p>
            <a:pPr algn="ctr"/>
            <a:r>
              <a:rPr lang="ru-RU" sz="2400"/>
              <a:t>4.Предприниматели в основном содержат государство, уплачивая ему большую долю налогов, что позволяет решить социальную защиту населения.</a:t>
            </a:r>
          </a:p>
          <a:p>
            <a:pPr algn="ctr"/>
            <a:r>
              <a:rPr lang="ru-RU" sz="2400"/>
              <a:t>5. Прибыли от бизнеса дают возможность развития науки, образования, культуры, здравоохранения.</a:t>
            </a:r>
          </a:p>
          <a:p>
            <a:pPr algn="ctr" eaLnBrk="0" hangingPunct="0"/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/>
              <a:t>Проскурина Н.П.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827088" y="2368550"/>
            <a:ext cx="8137525" cy="377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200" b="1"/>
              <a:t>« ум этого человека никогда не дремал.</a:t>
            </a:r>
          </a:p>
          <a:p>
            <a:r>
              <a:rPr lang="ru-RU" sz="3200" b="1"/>
              <a:t> Не сходя с этого места, он открыл мне идею, которая осенила его .</a:t>
            </a:r>
          </a:p>
          <a:p>
            <a:r>
              <a:rPr lang="ru-RU" sz="3200" b="1"/>
              <a:t>Вот тогда мы и  основали трест, а потом вернулись в город и пустили в ход свою идею»</a:t>
            </a:r>
            <a:r>
              <a:rPr lang="ru-RU"/>
              <a:t> </a:t>
            </a:r>
          </a:p>
          <a:p>
            <a:r>
              <a:rPr lang="ru-RU"/>
              <a:t>                                                                              О. Генри</a:t>
            </a:r>
          </a:p>
        </p:txBody>
      </p:sp>
      <p:pic>
        <p:nvPicPr>
          <p:cNvPr id="11269" name="Picture 5" descr="j01958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549275"/>
            <a:ext cx="1773238" cy="1824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/>
              <a:t>Проскурина Н.П.</a:t>
            </a:r>
          </a:p>
        </p:txBody>
      </p:sp>
      <p:sp>
        <p:nvSpPr>
          <p:cNvPr id="12304" name="Rectangle 16"/>
          <p:cNvSpPr>
            <a:spLocks noChangeArrowheads="1"/>
          </p:cNvSpPr>
          <p:nvPr/>
        </p:nvSpPr>
        <p:spPr bwMode="auto">
          <a:xfrm>
            <a:off x="827088" y="836613"/>
            <a:ext cx="8066087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Источник формирования  новых предпринимательских идей</a:t>
            </a:r>
          </a:p>
        </p:txBody>
      </p:sp>
      <p:sp>
        <p:nvSpPr>
          <p:cNvPr id="12305" name="Rectangle 17"/>
          <p:cNvSpPr>
            <a:spLocks noChangeArrowheads="1"/>
          </p:cNvSpPr>
          <p:nvPr/>
        </p:nvSpPr>
        <p:spPr bwMode="auto">
          <a:xfrm>
            <a:off x="179388" y="2565400"/>
            <a:ext cx="316865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Товарный рынок </a:t>
            </a:r>
          </a:p>
        </p:txBody>
      </p:sp>
      <p:sp>
        <p:nvSpPr>
          <p:cNvPr id="12306" name="Rectangle 18"/>
          <p:cNvSpPr>
            <a:spLocks noChangeArrowheads="1"/>
          </p:cNvSpPr>
          <p:nvPr/>
        </p:nvSpPr>
        <p:spPr bwMode="auto">
          <a:xfrm>
            <a:off x="5219700" y="2565400"/>
            <a:ext cx="3744913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Достижения науки и техники</a:t>
            </a:r>
          </a:p>
        </p:txBody>
      </p:sp>
      <p:sp>
        <p:nvSpPr>
          <p:cNvPr id="12308" name="Rectangle 20"/>
          <p:cNvSpPr>
            <a:spLocks noChangeArrowheads="1"/>
          </p:cNvSpPr>
          <p:nvPr/>
        </p:nvSpPr>
        <p:spPr bwMode="auto">
          <a:xfrm>
            <a:off x="323850" y="4005263"/>
            <a:ext cx="3816350" cy="1851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Неосознанные потребителем,</a:t>
            </a:r>
          </a:p>
          <a:p>
            <a:pPr algn="ctr"/>
            <a:r>
              <a:rPr lang="ru-RU"/>
              <a:t>но</a:t>
            </a:r>
          </a:p>
          <a:p>
            <a:pPr algn="ctr"/>
            <a:r>
              <a:rPr lang="ru-RU"/>
              <a:t> предугаданные</a:t>
            </a:r>
          </a:p>
          <a:p>
            <a:pPr algn="ctr"/>
            <a:r>
              <a:rPr lang="ru-RU"/>
              <a:t> предпринимателем</a:t>
            </a:r>
          </a:p>
          <a:p>
            <a:pPr algn="ctr"/>
            <a:r>
              <a:rPr lang="ru-RU"/>
              <a:t>потребности</a:t>
            </a:r>
          </a:p>
        </p:txBody>
      </p:sp>
      <p:sp>
        <p:nvSpPr>
          <p:cNvPr id="12309" name="Rectangle 21"/>
          <p:cNvSpPr>
            <a:spLocks noChangeArrowheads="1"/>
          </p:cNvSpPr>
          <p:nvPr/>
        </p:nvSpPr>
        <p:spPr bwMode="auto">
          <a:xfrm>
            <a:off x="5038725" y="4005263"/>
            <a:ext cx="3925888" cy="18716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Новые возможности применения</a:t>
            </a:r>
          </a:p>
          <a:p>
            <a:pPr algn="ctr"/>
            <a:r>
              <a:rPr lang="ru-RU"/>
              <a:t> уже производимого товара</a:t>
            </a:r>
          </a:p>
        </p:txBody>
      </p:sp>
      <p:sp>
        <p:nvSpPr>
          <p:cNvPr id="12310" name="Line 22"/>
          <p:cNvSpPr>
            <a:spLocks noChangeShapeType="1"/>
          </p:cNvSpPr>
          <p:nvPr/>
        </p:nvSpPr>
        <p:spPr bwMode="auto">
          <a:xfrm flipH="1">
            <a:off x="2771775" y="1773238"/>
            <a:ext cx="936625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11" name="Line 23"/>
          <p:cNvSpPr>
            <a:spLocks noChangeShapeType="1"/>
          </p:cNvSpPr>
          <p:nvPr/>
        </p:nvSpPr>
        <p:spPr bwMode="auto">
          <a:xfrm>
            <a:off x="5076825" y="1700213"/>
            <a:ext cx="935038" cy="865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12" name="Line 24"/>
          <p:cNvSpPr>
            <a:spLocks noChangeShapeType="1"/>
          </p:cNvSpPr>
          <p:nvPr/>
        </p:nvSpPr>
        <p:spPr bwMode="auto">
          <a:xfrm flipH="1">
            <a:off x="3419475" y="1773238"/>
            <a:ext cx="647700" cy="2232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13" name="Line 25"/>
          <p:cNvSpPr>
            <a:spLocks noChangeShapeType="1"/>
          </p:cNvSpPr>
          <p:nvPr/>
        </p:nvSpPr>
        <p:spPr bwMode="auto">
          <a:xfrm>
            <a:off x="4643438" y="1773238"/>
            <a:ext cx="647700" cy="22336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/>
              <a:t>Проскурина Н.П.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79388" y="1195388"/>
            <a:ext cx="8785225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5400">
                <a:solidFill>
                  <a:schemeClr val="bg2"/>
                </a:solidFill>
              </a:rPr>
              <a:t>Основа для предпринимателя – информация</a:t>
            </a:r>
          </a:p>
          <a:p>
            <a:pPr algn="ctr"/>
            <a:r>
              <a:rPr lang="ru-RU" sz="2400"/>
              <a:t>Инновационная идея может быть связана с намерением улучшить качество выпускаемой продукции</a:t>
            </a:r>
            <a:r>
              <a:rPr lang="ru-RU"/>
              <a:t>.</a:t>
            </a:r>
          </a:p>
          <a:p>
            <a:pPr algn="ctr"/>
            <a:r>
              <a:rPr lang="ru-RU" sz="3200">
                <a:solidFill>
                  <a:schemeClr val="bg2"/>
                </a:solidFill>
              </a:rPr>
              <a:t>Исследования рынка позволят предпринимателю выявить возможную прибыль. </a:t>
            </a:r>
          </a:p>
        </p:txBody>
      </p:sp>
      <p:pic>
        <p:nvPicPr>
          <p:cNvPr id="13317" name="Picture 5" descr="j02055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476250"/>
            <a:ext cx="1776412" cy="1630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/>
              <a:t>Проскурина Н.П.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50825" y="862013"/>
            <a:ext cx="8569325" cy="585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/>
              <a:t>                                                </a:t>
            </a:r>
            <a:r>
              <a:rPr lang="ru-RU" sz="4400" b="1">
                <a:solidFill>
                  <a:schemeClr val="bg2"/>
                </a:solidFill>
              </a:rPr>
              <a:t>Анализ рынка</a:t>
            </a:r>
            <a:r>
              <a:rPr lang="ru-RU" sz="4000" b="1"/>
              <a:t>.</a:t>
            </a:r>
            <a:endParaRPr lang="ru-RU" sz="4000"/>
          </a:p>
          <a:p>
            <a:pPr algn="ctr"/>
            <a:r>
              <a:rPr lang="ru-RU" sz="2800"/>
              <a:t>1.Определение соотношения на рынке между спросом и предложением товара.</a:t>
            </a:r>
          </a:p>
          <a:p>
            <a:pPr algn="ctr"/>
            <a:r>
              <a:rPr lang="ru-RU" sz="2800"/>
              <a:t>2.Выявление потенциальной цены товара.</a:t>
            </a:r>
          </a:p>
          <a:p>
            <a:pPr algn="ctr"/>
            <a:r>
              <a:rPr lang="ru-RU" sz="2800"/>
              <a:t>3.Определение собственных расходов.</a:t>
            </a:r>
          </a:p>
          <a:p>
            <a:pPr algn="ctr"/>
            <a:r>
              <a:rPr lang="ru-RU" sz="2800"/>
              <a:t>4.Стоимость рабочей силы.</a:t>
            </a:r>
          </a:p>
          <a:p>
            <a:pPr algn="ctr"/>
            <a:r>
              <a:rPr lang="ru-RU" sz="2800"/>
              <a:t>5.Накладные расходы</a:t>
            </a:r>
          </a:p>
          <a:p>
            <a:pPr algn="ctr"/>
            <a:r>
              <a:rPr lang="ru-RU" sz="2800"/>
              <a:t>6.Выявление возможного эффекта от реализации идеи.</a:t>
            </a:r>
          </a:p>
          <a:p>
            <a:pPr algn="ctr"/>
            <a:r>
              <a:rPr lang="ru-RU" sz="2800"/>
              <a:t>7.Экспертная оценка полученной информации и принятие предпринимательского решения.</a:t>
            </a:r>
          </a:p>
          <a:p>
            <a:pPr algn="ctr"/>
            <a:r>
              <a:rPr lang="ru-RU"/>
              <a:t>Каждый предприниматель, прежде чем приступить к организации свое дело, должен проанализировать свою идею.</a:t>
            </a:r>
          </a:p>
          <a:p>
            <a:pPr algn="ctr" eaLnBrk="0" hangingPunct="0"/>
            <a:endParaRPr lang="ru-RU"/>
          </a:p>
        </p:txBody>
      </p:sp>
      <p:pic>
        <p:nvPicPr>
          <p:cNvPr id="14341" name="Picture 5" descr="j02920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0"/>
            <a:ext cx="1868487" cy="1414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235</TotalTime>
  <Words>804</Words>
  <Application>Microsoft Office PowerPoint</Application>
  <PresentationFormat>Экран (4:3)</PresentationFormat>
  <Paragraphs>123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Times New Roman</vt:lpstr>
      <vt:lpstr>Wingdings</vt:lpstr>
      <vt:lpstr>Arial Black</vt:lpstr>
      <vt:lpstr>Пиксел</vt:lpstr>
      <vt:lpstr>Предпринимательская                           идея</vt:lpstr>
      <vt:lpstr>Тема урока: Предпринимательская идея. Технология создания предприятия</vt:lpstr>
      <vt:lpstr>Слайд 3</vt:lpstr>
      <vt:lpstr>   Дайте характеристику своего будущего предприятия, учитывая основы предпринимательства, показанные на данной схеме и с учетом логотипов, разработанных дома вами.</vt:lpstr>
      <vt:lpstr>Слайд 5</vt:lpstr>
      <vt:lpstr>Слайд 6</vt:lpstr>
      <vt:lpstr>Слайд 7</vt:lpstr>
      <vt:lpstr>Слайд 8</vt:lpstr>
      <vt:lpstr>Слайд 9</vt:lpstr>
      <vt:lpstr>Практическая работа</vt:lpstr>
      <vt:lpstr>Слайд 11</vt:lpstr>
      <vt:lpstr>Слайд 12</vt:lpstr>
      <vt:lpstr>Слайд 13</vt:lpstr>
      <vt:lpstr>Виды предприятий</vt:lpstr>
      <vt:lpstr>Слайд 15</vt:lpstr>
      <vt:lpstr>Практическая работа. Аукцион «Мое предприятие»</vt:lpstr>
      <vt:lpstr>Рефлексия</vt:lpstr>
      <vt:lpstr>Задание на дом</vt:lpstr>
      <vt:lpstr>Список литературы</vt:lpstr>
      <vt:lpstr>Спасибо за урок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Предпринимательская                           идея</dc:title>
  <dc:creator>Проскурина Н.П</dc:creator>
  <cp:lastModifiedBy>Admin</cp:lastModifiedBy>
  <cp:revision>6</cp:revision>
  <dcterms:created xsi:type="dcterms:W3CDTF">2008-10-11T20:11:29Z</dcterms:created>
  <dcterms:modified xsi:type="dcterms:W3CDTF">2010-12-21T11:24:04Z</dcterms:modified>
</cp:coreProperties>
</file>